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8288000" cy="10287000"/>
  <p:notesSz cx="6858000" cy="9144000"/>
  <p:embeddedFontLst>
    <p:embeddedFont>
      <p:font typeface="Alata" panose="020B0604020202020204" charset="0"/>
      <p:regular r:id="rId14"/>
    </p:embeddedFont>
    <p:embeddedFont>
      <p:font typeface="Blinker" panose="020B0604020202020204" charset="0"/>
      <p:regular r:id="rId15"/>
    </p:embeddedFont>
    <p:embeddedFont>
      <p:font typeface="Blinker Bold" panose="020B0604020202020204" charset="0"/>
      <p:regular r:id="rId16"/>
    </p:embeddedFont>
    <p:embeddedFont>
      <p:font typeface="League Spartan" panose="020B0604020202020204" charset="0"/>
      <p:regular r:id="rId17"/>
    </p:embeddedFont>
    <p:embeddedFont>
      <p:font typeface="Merriweather" panose="00000500000000000000" pitchFamily="2" charset="0"/>
      <p:regular r:id="rId18"/>
    </p:embeddedFont>
    <p:embeddedFont>
      <p:font typeface="PT Serif" panose="020A0603040505020204" pitchFamily="18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hyperlink" Target="https://datareportal.com/reports/digital-2024-indi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sv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hyperlink" Target="https://www.zettown.com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hyperlink" Target="https://www.zettown.com/news_detail.html" TargetMode="External"/><Relationship Id="rId10" Type="http://schemas.openxmlformats.org/officeDocument/2006/relationships/image" Target="../media/image42.sv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svg"/><Relationship Id="rId7" Type="http://schemas.openxmlformats.org/officeDocument/2006/relationships/hyperlink" Target="https://oakter.com/blogs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hyperlink" Target="https://istarmax.com/products/smart-watch/gts7-pro-smart-watch/" TargetMode="External"/><Relationship Id="rId9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3" Type="http://schemas.openxmlformats.org/officeDocument/2006/relationships/image" Target="../media/image50.svg"/><Relationship Id="rId7" Type="http://schemas.openxmlformats.org/officeDocument/2006/relationships/image" Target="../media/image53.svg"/><Relationship Id="rId12" Type="http://schemas.openxmlformats.org/officeDocument/2006/relationships/image" Target="../media/image58.png"/><Relationship Id="rId2" Type="http://schemas.openxmlformats.org/officeDocument/2006/relationships/image" Target="../media/image49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51.png"/><Relationship Id="rId15" Type="http://schemas.openxmlformats.org/officeDocument/2006/relationships/image" Target="../media/image61.svg"/><Relationship Id="rId10" Type="http://schemas.openxmlformats.org/officeDocument/2006/relationships/image" Target="../media/image56.png"/><Relationship Id="rId4" Type="http://schemas.openxmlformats.org/officeDocument/2006/relationships/hyperlink" Target="https://www.linkedin.com/company/zettown/posts/?feedView=all" TargetMode="External"/><Relationship Id="rId9" Type="http://schemas.openxmlformats.org/officeDocument/2006/relationships/image" Target="../media/image55.svg"/><Relationship Id="rId1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Relationship Id="rId14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0501141" y="2432431"/>
            <a:ext cx="3775783" cy="11485271"/>
          </a:xfrm>
          <a:custGeom>
            <a:avLst/>
            <a:gdLst/>
            <a:ahLst/>
            <a:cxnLst/>
            <a:rect l="l" t="t" r="r" b="b"/>
            <a:pathLst>
              <a:path w="3775783" h="11485271">
                <a:moveTo>
                  <a:pt x="0" y="0"/>
                </a:moveTo>
                <a:lnTo>
                  <a:pt x="3775782" y="0"/>
                </a:lnTo>
                <a:lnTo>
                  <a:pt x="3775782" y="11485271"/>
                </a:lnTo>
                <a:lnTo>
                  <a:pt x="0" y="114852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3" name="Group 3"/>
          <p:cNvGrpSpPr/>
          <p:nvPr/>
        </p:nvGrpSpPr>
        <p:grpSpPr>
          <a:xfrm>
            <a:off x="0" y="8905670"/>
            <a:ext cx="16180894" cy="1381330"/>
            <a:chOff x="0" y="0"/>
            <a:chExt cx="4261635" cy="3638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61635" cy="363807"/>
            </a:xfrm>
            <a:custGeom>
              <a:avLst/>
              <a:gdLst/>
              <a:ahLst/>
              <a:cxnLst/>
              <a:rect l="l" t="t" r="r" b="b"/>
              <a:pathLst>
                <a:path w="4261635" h="363807">
                  <a:moveTo>
                    <a:pt x="203200" y="0"/>
                  </a:moveTo>
                  <a:lnTo>
                    <a:pt x="4261635" y="0"/>
                  </a:lnTo>
                  <a:lnTo>
                    <a:pt x="4058435" y="363807"/>
                  </a:lnTo>
                  <a:lnTo>
                    <a:pt x="0" y="363807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4058435" cy="401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920599" y="2299592"/>
            <a:ext cx="2260295" cy="3200418"/>
          </a:xfrm>
          <a:custGeom>
            <a:avLst/>
            <a:gdLst/>
            <a:ahLst/>
            <a:cxnLst/>
            <a:rect l="l" t="t" r="r" b="b"/>
            <a:pathLst>
              <a:path w="2260295" h="3200418">
                <a:moveTo>
                  <a:pt x="0" y="0"/>
                </a:moveTo>
                <a:lnTo>
                  <a:pt x="2260295" y="0"/>
                </a:lnTo>
                <a:lnTo>
                  <a:pt x="2260295" y="3200418"/>
                </a:lnTo>
                <a:lnTo>
                  <a:pt x="0" y="3200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7878151" cy="10287000"/>
          </a:xfrm>
          <a:custGeom>
            <a:avLst/>
            <a:gdLst/>
            <a:ahLst/>
            <a:cxnLst/>
            <a:rect l="l" t="t" r="r" b="b"/>
            <a:pathLst>
              <a:path w="7878151" h="10287000">
                <a:moveTo>
                  <a:pt x="0" y="0"/>
                </a:moveTo>
                <a:lnTo>
                  <a:pt x="7878151" y="0"/>
                </a:lnTo>
                <a:lnTo>
                  <a:pt x="787815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7530" t="-5889" b="-1475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8" name="TextBox 8"/>
          <p:cNvSpPr txBox="1"/>
          <p:nvPr/>
        </p:nvSpPr>
        <p:spPr>
          <a:xfrm>
            <a:off x="8024548" y="3718559"/>
            <a:ext cx="9106045" cy="2726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19"/>
              </a:lnSpc>
            </a:pPr>
            <a:r>
              <a:rPr lang="en-US" sz="7799">
                <a:solidFill>
                  <a:srgbClr val="01569D"/>
                </a:solidFill>
                <a:latin typeface="Alata"/>
              </a:rPr>
              <a:t>Growing with Digital Marketing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64995" y="0"/>
            <a:ext cx="7723005" cy="1028700"/>
            <a:chOff x="0" y="0"/>
            <a:chExt cx="3362650" cy="4479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62650" cy="447903"/>
            </a:xfrm>
            <a:custGeom>
              <a:avLst/>
              <a:gdLst/>
              <a:ahLst/>
              <a:cxnLst/>
              <a:rect l="l" t="t" r="r" b="b"/>
              <a:pathLst>
                <a:path w="3362650" h="447903">
                  <a:moveTo>
                    <a:pt x="3159450" y="0"/>
                  </a:moveTo>
                  <a:lnTo>
                    <a:pt x="0" y="0"/>
                  </a:lnTo>
                  <a:lnTo>
                    <a:pt x="203200" y="447903"/>
                  </a:lnTo>
                  <a:lnTo>
                    <a:pt x="3362650" y="447903"/>
                  </a:lnTo>
                  <a:lnTo>
                    <a:pt x="3159450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3159450" cy="4860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0482" y="2516888"/>
            <a:ext cx="4852470" cy="3019802"/>
            <a:chOff x="0" y="0"/>
            <a:chExt cx="6469960" cy="4026402"/>
          </a:xfrm>
        </p:grpSpPr>
        <p:grpSp>
          <p:nvGrpSpPr>
            <p:cNvPr id="6" name="Group 6"/>
            <p:cNvGrpSpPr/>
            <p:nvPr/>
          </p:nvGrpSpPr>
          <p:grpSpPr>
            <a:xfrm>
              <a:off x="483722" y="0"/>
              <a:ext cx="5511128" cy="3682592"/>
              <a:chOff x="0" y="0"/>
              <a:chExt cx="1626028" cy="108652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626028" cy="1086529"/>
              </a:xfrm>
              <a:custGeom>
                <a:avLst/>
                <a:gdLst/>
                <a:ahLst/>
                <a:cxnLst/>
                <a:rect l="l" t="t" r="r" b="b"/>
                <a:pathLst>
                  <a:path w="1626028" h="1086529">
                    <a:moveTo>
                      <a:pt x="0" y="0"/>
                    </a:moveTo>
                    <a:lnTo>
                      <a:pt x="1626028" y="0"/>
                    </a:lnTo>
                    <a:lnTo>
                      <a:pt x="1626028" y="1086529"/>
                    </a:lnTo>
                    <a:lnTo>
                      <a:pt x="0" y="1086529"/>
                    </a:lnTo>
                    <a:close/>
                  </a:path>
                </a:pathLst>
              </a:custGeom>
              <a:solidFill>
                <a:srgbClr val="004AAD"/>
              </a:soli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626028" cy="11246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286526"/>
              <a:ext cx="6469960" cy="913031"/>
              <a:chOff x="0" y="0"/>
              <a:chExt cx="1908926" cy="26938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908927" cy="269385"/>
              </a:xfrm>
              <a:custGeom>
                <a:avLst/>
                <a:gdLst/>
                <a:ahLst/>
                <a:cxnLst/>
                <a:rect l="l" t="t" r="r" b="b"/>
                <a:pathLst>
                  <a:path w="1908927" h="269385">
                    <a:moveTo>
                      <a:pt x="0" y="0"/>
                    </a:moveTo>
                    <a:lnTo>
                      <a:pt x="1908927" y="0"/>
                    </a:lnTo>
                    <a:lnTo>
                      <a:pt x="1908927" y="269385"/>
                    </a:lnTo>
                    <a:lnTo>
                      <a:pt x="0" y="269385"/>
                    </a:lnTo>
                    <a:close/>
                  </a:path>
                </a:pathLst>
              </a:custGeom>
              <a:solidFill>
                <a:srgbClr val="5271FF"/>
              </a:soli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57150"/>
                <a:ext cx="1908926" cy="32653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0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03005" y="371517"/>
              <a:ext cx="5075420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Blinker"/>
                </a:rPr>
                <a:t>Digital Landscape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21822" y="1266057"/>
              <a:ext cx="5175717" cy="276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57" lvl="1" indent="-259078">
                <a:lnSpc>
                  <a:spcPts val="3359"/>
                </a:lnSpc>
                <a:buFont typeface="Arial"/>
                <a:buChar char="•"/>
              </a:pPr>
              <a:r>
                <a:rPr lang="en-US" sz="2399" dirty="0">
                  <a:solidFill>
                    <a:srgbClr val="FFFFFF"/>
                  </a:solidFill>
                  <a:latin typeface="Blinker"/>
                </a:rPr>
                <a:t>Internet Users: 751.5M (52.4% penetration).</a:t>
              </a:r>
            </a:p>
            <a:p>
              <a:pPr marL="518157" lvl="1" indent="-259078">
                <a:lnSpc>
                  <a:spcPts val="33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399" dirty="0">
                  <a:solidFill>
                    <a:srgbClr val="FFFFFF"/>
                  </a:solidFill>
                  <a:latin typeface="Blinker"/>
                </a:rPr>
                <a:t>Social Media Users: 462.0M (32.2% of pop).</a:t>
              </a:r>
            </a:p>
            <a:p>
              <a:pPr>
                <a:lnSpc>
                  <a:spcPts val="3359"/>
                </a:lnSpc>
                <a:spcBef>
                  <a:spcPct val="0"/>
                </a:spcBef>
              </a:pPr>
              <a:endParaRPr lang="en-US" sz="2399" dirty="0">
                <a:solidFill>
                  <a:srgbClr val="FFFFFF"/>
                </a:solidFill>
                <a:latin typeface="Blinker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60044" y="5612890"/>
            <a:ext cx="4133346" cy="2657983"/>
            <a:chOff x="0" y="0"/>
            <a:chExt cx="1626028" cy="104563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26028" cy="1045631"/>
            </a:xfrm>
            <a:custGeom>
              <a:avLst/>
              <a:gdLst/>
              <a:ahLst/>
              <a:cxnLst/>
              <a:rect l="l" t="t" r="r" b="b"/>
              <a:pathLst>
                <a:path w="1626028" h="1045631">
                  <a:moveTo>
                    <a:pt x="0" y="0"/>
                  </a:moveTo>
                  <a:lnTo>
                    <a:pt x="1626028" y="0"/>
                  </a:lnTo>
                  <a:lnTo>
                    <a:pt x="1626028" y="1045631"/>
                  </a:lnTo>
                  <a:lnTo>
                    <a:pt x="0" y="104563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626028" cy="1083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00482" y="5751584"/>
            <a:ext cx="4852470" cy="684774"/>
            <a:chOff x="0" y="0"/>
            <a:chExt cx="1908926" cy="26938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08927" cy="269385"/>
            </a:xfrm>
            <a:custGeom>
              <a:avLst/>
              <a:gdLst/>
              <a:ahLst/>
              <a:cxnLst/>
              <a:rect l="l" t="t" r="r" b="b"/>
              <a:pathLst>
                <a:path w="1908927" h="269385">
                  <a:moveTo>
                    <a:pt x="0" y="0"/>
                  </a:moveTo>
                  <a:lnTo>
                    <a:pt x="1908927" y="0"/>
                  </a:lnTo>
                  <a:lnTo>
                    <a:pt x="1908927" y="269385"/>
                  </a:lnTo>
                  <a:lnTo>
                    <a:pt x="0" y="269385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908926" cy="326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76813" y="5570609"/>
            <a:ext cx="4133346" cy="2814316"/>
            <a:chOff x="0" y="0"/>
            <a:chExt cx="1626028" cy="110713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26028" cy="1107131"/>
            </a:xfrm>
            <a:custGeom>
              <a:avLst/>
              <a:gdLst/>
              <a:ahLst/>
              <a:cxnLst/>
              <a:rect l="l" t="t" r="r" b="b"/>
              <a:pathLst>
                <a:path w="1626028" h="1107131">
                  <a:moveTo>
                    <a:pt x="0" y="0"/>
                  </a:moveTo>
                  <a:lnTo>
                    <a:pt x="1626028" y="0"/>
                  </a:lnTo>
                  <a:lnTo>
                    <a:pt x="1626028" y="1107131"/>
                  </a:lnTo>
                  <a:lnTo>
                    <a:pt x="0" y="110713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626028" cy="11452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917251" y="5690730"/>
            <a:ext cx="4852470" cy="684774"/>
            <a:chOff x="0" y="0"/>
            <a:chExt cx="1908926" cy="26938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908927" cy="269385"/>
            </a:xfrm>
            <a:custGeom>
              <a:avLst/>
              <a:gdLst/>
              <a:ahLst/>
              <a:cxnLst/>
              <a:rect l="l" t="t" r="r" b="b"/>
              <a:pathLst>
                <a:path w="1908927" h="269385">
                  <a:moveTo>
                    <a:pt x="0" y="0"/>
                  </a:moveTo>
                  <a:lnTo>
                    <a:pt x="1908927" y="0"/>
                  </a:lnTo>
                  <a:lnTo>
                    <a:pt x="1908927" y="269385"/>
                  </a:lnTo>
                  <a:lnTo>
                    <a:pt x="0" y="269385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1908926" cy="326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267520" y="2335913"/>
            <a:ext cx="4133346" cy="2814316"/>
            <a:chOff x="0" y="0"/>
            <a:chExt cx="1626028" cy="110713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626028" cy="1107131"/>
            </a:xfrm>
            <a:custGeom>
              <a:avLst/>
              <a:gdLst/>
              <a:ahLst/>
              <a:cxnLst/>
              <a:rect l="l" t="t" r="r" b="b"/>
              <a:pathLst>
                <a:path w="1626028" h="1107131">
                  <a:moveTo>
                    <a:pt x="0" y="0"/>
                  </a:moveTo>
                  <a:lnTo>
                    <a:pt x="1626028" y="0"/>
                  </a:lnTo>
                  <a:lnTo>
                    <a:pt x="1626028" y="1107131"/>
                  </a:lnTo>
                  <a:lnTo>
                    <a:pt x="0" y="110713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626028" cy="11452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907958" y="2456034"/>
            <a:ext cx="4852470" cy="684774"/>
            <a:chOff x="0" y="0"/>
            <a:chExt cx="1908926" cy="26938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08927" cy="269385"/>
            </a:xfrm>
            <a:custGeom>
              <a:avLst/>
              <a:gdLst/>
              <a:ahLst/>
              <a:cxnLst/>
              <a:rect l="l" t="t" r="r" b="b"/>
              <a:pathLst>
                <a:path w="1908927" h="269385">
                  <a:moveTo>
                    <a:pt x="0" y="0"/>
                  </a:moveTo>
                  <a:lnTo>
                    <a:pt x="1908927" y="0"/>
                  </a:lnTo>
                  <a:lnTo>
                    <a:pt x="1908927" y="269385"/>
                  </a:lnTo>
                  <a:lnTo>
                    <a:pt x="0" y="269385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1908926" cy="326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5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5655206" y="2929753"/>
            <a:ext cx="3582160" cy="2194073"/>
          </a:xfrm>
          <a:custGeom>
            <a:avLst/>
            <a:gdLst/>
            <a:ahLst/>
            <a:cxnLst/>
            <a:rect l="l" t="t" r="r" b="b"/>
            <a:pathLst>
              <a:path w="3582160" h="2194073">
                <a:moveTo>
                  <a:pt x="0" y="0"/>
                </a:moveTo>
                <a:lnTo>
                  <a:pt x="3582160" y="0"/>
                </a:lnTo>
                <a:lnTo>
                  <a:pt x="3582160" y="2194073"/>
                </a:lnTo>
                <a:lnTo>
                  <a:pt x="0" y="21940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3" name="Freeform 33"/>
          <p:cNvSpPr/>
          <p:nvPr/>
        </p:nvSpPr>
        <p:spPr>
          <a:xfrm>
            <a:off x="6335344" y="6133913"/>
            <a:ext cx="2221883" cy="2194110"/>
          </a:xfrm>
          <a:custGeom>
            <a:avLst/>
            <a:gdLst/>
            <a:ahLst/>
            <a:cxnLst/>
            <a:rect l="l" t="t" r="r" b="b"/>
            <a:pathLst>
              <a:path w="2221883" h="2194110">
                <a:moveTo>
                  <a:pt x="0" y="0"/>
                </a:moveTo>
                <a:lnTo>
                  <a:pt x="2221883" y="0"/>
                </a:lnTo>
                <a:lnTo>
                  <a:pt x="2221883" y="2194110"/>
                </a:lnTo>
                <a:lnTo>
                  <a:pt x="0" y="2194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4" name="Freeform 34"/>
          <p:cNvSpPr/>
          <p:nvPr/>
        </p:nvSpPr>
        <p:spPr>
          <a:xfrm>
            <a:off x="14760428" y="6436358"/>
            <a:ext cx="1284891" cy="1284891"/>
          </a:xfrm>
          <a:custGeom>
            <a:avLst/>
            <a:gdLst/>
            <a:ahLst/>
            <a:cxnLst/>
            <a:rect l="l" t="t" r="r" b="b"/>
            <a:pathLst>
              <a:path w="1284891" h="1284891">
                <a:moveTo>
                  <a:pt x="0" y="0"/>
                </a:moveTo>
                <a:lnTo>
                  <a:pt x="1284891" y="0"/>
                </a:lnTo>
                <a:lnTo>
                  <a:pt x="1284891" y="1284890"/>
                </a:lnTo>
                <a:lnTo>
                  <a:pt x="0" y="12848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5" name="Freeform 35"/>
          <p:cNvSpPr/>
          <p:nvPr/>
        </p:nvSpPr>
        <p:spPr>
          <a:xfrm>
            <a:off x="15402874" y="7078803"/>
            <a:ext cx="1462788" cy="1025780"/>
          </a:xfrm>
          <a:custGeom>
            <a:avLst/>
            <a:gdLst/>
            <a:ahLst/>
            <a:cxnLst/>
            <a:rect l="l" t="t" r="r" b="b"/>
            <a:pathLst>
              <a:path w="1462788" h="1025780">
                <a:moveTo>
                  <a:pt x="0" y="0"/>
                </a:moveTo>
                <a:lnTo>
                  <a:pt x="1462788" y="0"/>
                </a:lnTo>
                <a:lnTo>
                  <a:pt x="1462788" y="1025780"/>
                </a:lnTo>
                <a:lnTo>
                  <a:pt x="0" y="10257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6" name="Freeform 36"/>
          <p:cNvSpPr/>
          <p:nvPr/>
        </p:nvSpPr>
        <p:spPr>
          <a:xfrm>
            <a:off x="16513815" y="6586272"/>
            <a:ext cx="1518311" cy="1518311"/>
          </a:xfrm>
          <a:custGeom>
            <a:avLst/>
            <a:gdLst/>
            <a:ahLst/>
            <a:cxnLst/>
            <a:rect l="l" t="t" r="r" b="b"/>
            <a:pathLst>
              <a:path w="1518311" h="1518311">
                <a:moveTo>
                  <a:pt x="0" y="0"/>
                </a:moveTo>
                <a:lnTo>
                  <a:pt x="1518311" y="0"/>
                </a:lnTo>
                <a:lnTo>
                  <a:pt x="1518311" y="1518311"/>
                </a:lnTo>
                <a:lnTo>
                  <a:pt x="0" y="15183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7" name="Freeform 37"/>
          <p:cNvSpPr/>
          <p:nvPr/>
        </p:nvSpPr>
        <p:spPr>
          <a:xfrm>
            <a:off x="14999903" y="2849034"/>
            <a:ext cx="2273068" cy="2355511"/>
          </a:xfrm>
          <a:custGeom>
            <a:avLst/>
            <a:gdLst/>
            <a:ahLst/>
            <a:cxnLst/>
            <a:rect l="l" t="t" r="r" b="b"/>
            <a:pathLst>
              <a:path w="2273068" h="2355511">
                <a:moveTo>
                  <a:pt x="0" y="0"/>
                </a:moveTo>
                <a:lnTo>
                  <a:pt x="2273068" y="0"/>
                </a:lnTo>
                <a:lnTo>
                  <a:pt x="2273068" y="2355510"/>
                </a:lnTo>
                <a:lnTo>
                  <a:pt x="0" y="23555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8" name="TextBox 38"/>
          <p:cNvSpPr txBox="1"/>
          <p:nvPr/>
        </p:nvSpPr>
        <p:spPr>
          <a:xfrm>
            <a:off x="500482" y="459942"/>
            <a:ext cx="9878583" cy="755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01569D"/>
                </a:solidFill>
                <a:latin typeface="League Spartan"/>
              </a:rPr>
              <a:t> Digital Trends in India 2024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02736" y="5798659"/>
            <a:ext cx="380656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Demographics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85823" y="6664958"/>
            <a:ext cx="3881788" cy="166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7" lvl="1" indent="-259078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Blinker"/>
              </a:rPr>
              <a:t>Median Age: 28.4 years.</a:t>
            </a:r>
          </a:p>
          <a:p>
            <a:pPr marL="518157" lvl="1" indent="-259078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Blinker"/>
              </a:rPr>
              <a:t>Internet usage peaks among 25-34 age group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endParaRPr lang="en-US" sz="2399">
              <a:solidFill>
                <a:srgbClr val="FFFFFF"/>
              </a:solidFill>
              <a:latin typeface="Blinker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0219505" y="5684909"/>
            <a:ext cx="380656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Popular Platforms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518846" y="6308828"/>
            <a:ext cx="3881788" cy="250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7" lvl="1" indent="-259078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Blinker"/>
              </a:rPr>
              <a:t>Facebook, YouTube, Instagram, Snapchat, LinkedIn.Internet usage peaks among 25-34 age group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endParaRPr lang="en-US" sz="2399">
              <a:solidFill>
                <a:srgbClr val="FFFFFF"/>
              </a:solidFill>
              <a:latin typeface="Blinker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072798" y="2450213"/>
            <a:ext cx="651633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Challenges &amp; Opportunities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267520" y="3283682"/>
            <a:ext cx="3881788" cy="208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7" lvl="1" indent="-259078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Blinker"/>
              </a:rPr>
              <a:t>47.6% offline population; scope for digital inclusion.</a:t>
            </a:r>
          </a:p>
          <a:p>
            <a:pPr marL="518157" lvl="1" indent="-259078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Blinker"/>
              </a:rPr>
              <a:t>Booming market for digital marketing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endParaRPr lang="en-US" sz="2399">
              <a:solidFill>
                <a:srgbClr val="FFFFFF"/>
              </a:solidFill>
              <a:latin typeface="Blinker"/>
            </a:endParaRPr>
          </a:p>
        </p:txBody>
      </p:sp>
      <p:sp>
        <p:nvSpPr>
          <p:cNvPr id="45" name="TextBox 45">
            <a:hlinkClick r:id="rId12"/>
          </p:cNvPr>
          <p:cNvSpPr txBox="1"/>
          <p:nvPr/>
        </p:nvSpPr>
        <p:spPr>
          <a:xfrm>
            <a:off x="-982392" y="9827058"/>
            <a:ext cx="6335344" cy="395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1600" dirty="0">
                <a:solidFill>
                  <a:srgbClr val="000000"/>
                </a:solidFill>
                <a:latin typeface="Blinker"/>
              </a:rPr>
              <a:t>* </a:t>
            </a:r>
            <a:r>
              <a:rPr lang="en-US" sz="1600" dirty="0" err="1">
                <a:solidFill>
                  <a:srgbClr val="000000"/>
                </a:solidFill>
                <a:latin typeface="Blinker"/>
              </a:rPr>
              <a:t>DataReportal's</a:t>
            </a:r>
            <a:r>
              <a:rPr lang="en-US" sz="1600" dirty="0">
                <a:solidFill>
                  <a:srgbClr val="000000"/>
                </a:solidFill>
                <a:latin typeface="Blinker"/>
              </a:rPr>
              <a:t> Digital 2024 report on India.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09201" y="412888"/>
            <a:ext cx="4033547" cy="968505"/>
            <a:chOff x="0" y="0"/>
            <a:chExt cx="2538810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8810" cy="609600"/>
            </a:xfrm>
            <a:custGeom>
              <a:avLst/>
              <a:gdLst/>
              <a:ahLst/>
              <a:cxnLst/>
              <a:rect l="l" t="t" r="r" b="b"/>
              <a:pathLst>
                <a:path w="2538810" h="609600">
                  <a:moveTo>
                    <a:pt x="233561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2538810" y="609600"/>
                  </a:lnTo>
                  <a:lnTo>
                    <a:pt x="2335610" y="0"/>
                  </a:lnTo>
                  <a:close/>
                </a:path>
              </a:pathLst>
            </a:custGeom>
            <a:solidFill>
              <a:srgbClr val="54A5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33561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21245" y="412888"/>
            <a:ext cx="1866755" cy="1093229"/>
            <a:chOff x="0" y="0"/>
            <a:chExt cx="1040929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0929" cy="609600"/>
            </a:xfrm>
            <a:custGeom>
              <a:avLst/>
              <a:gdLst/>
              <a:ahLst/>
              <a:cxnLst/>
              <a:rect l="l" t="t" r="r" b="b"/>
              <a:pathLst>
                <a:path w="1040929" h="609600">
                  <a:moveTo>
                    <a:pt x="837729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040929" y="609600"/>
                  </a:lnTo>
                  <a:lnTo>
                    <a:pt x="837729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837729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522161" y="1606435"/>
            <a:ext cx="12110900" cy="0"/>
          </a:xfrm>
          <a:prstGeom prst="line">
            <a:avLst/>
          </a:prstGeom>
          <a:ln w="47625" cap="flat">
            <a:solidFill>
              <a:srgbClr val="06549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Box 9"/>
          <p:cNvSpPr txBox="1"/>
          <p:nvPr/>
        </p:nvSpPr>
        <p:spPr>
          <a:xfrm>
            <a:off x="522161" y="985789"/>
            <a:ext cx="12402535" cy="70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>
                <a:solidFill>
                  <a:srgbClr val="01569D"/>
                </a:solidFill>
                <a:latin typeface="League Spartan"/>
              </a:rPr>
              <a:t>DEFINITION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2161" y="1736758"/>
            <a:ext cx="17427331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Blinker"/>
              </a:rPr>
              <a:t>Digital marketing encompasses promoting products or services through online platforms and digital mediums like the internet, mobile devices, and display advertising.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2161" y="3507701"/>
            <a:ext cx="12402535" cy="53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1569D"/>
                </a:solidFill>
                <a:latin typeface="League Spartan"/>
              </a:rPr>
              <a:t>BENEFITS OF DIGITAL MARKETING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9977" y="3507701"/>
            <a:ext cx="12402535" cy="53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r>
              <a:rPr lang="en-US" sz="3100">
                <a:solidFill>
                  <a:srgbClr val="01569D"/>
                </a:solidFill>
                <a:latin typeface="League Spartan"/>
              </a:rPr>
              <a:t> DIGITAL MARKETING CONSIST OF</a:t>
            </a:r>
          </a:p>
        </p:txBody>
      </p:sp>
      <p:sp>
        <p:nvSpPr>
          <p:cNvPr id="13" name="Freeform 13"/>
          <p:cNvSpPr/>
          <p:nvPr/>
        </p:nvSpPr>
        <p:spPr>
          <a:xfrm>
            <a:off x="9530501" y="3684530"/>
            <a:ext cx="8757499" cy="6036326"/>
          </a:xfrm>
          <a:custGeom>
            <a:avLst/>
            <a:gdLst/>
            <a:ahLst/>
            <a:cxnLst/>
            <a:rect l="l" t="t" r="r" b="b"/>
            <a:pathLst>
              <a:path w="8757499" h="6036326">
                <a:moveTo>
                  <a:pt x="0" y="0"/>
                </a:moveTo>
                <a:lnTo>
                  <a:pt x="8757499" y="0"/>
                </a:lnTo>
                <a:lnTo>
                  <a:pt x="8757499" y="6036327"/>
                </a:lnTo>
                <a:lnTo>
                  <a:pt x="0" y="60363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166" r="-5103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522161" y="6140742"/>
            <a:ext cx="1530667" cy="32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1"/>
              </a:lnSpc>
            </a:pPr>
            <a:r>
              <a:rPr lang="en-US" sz="1886" spc="115" dirty="0">
                <a:solidFill>
                  <a:schemeClr val="accent1">
                    <a:lumMod val="75000"/>
                  </a:schemeClr>
                </a:solidFill>
                <a:latin typeface="Merriweather"/>
              </a:rPr>
              <a:t>Economical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79277" y="7931728"/>
            <a:ext cx="1280160" cy="71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6"/>
              </a:lnSpc>
            </a:pPr>
            <a:r>
              <a:rPr lang="en-US" sz="2068" dirty="0">
                <a:solidFill>
                  <a:srgbClr val="00B050"/>
                </a:solidFill>
                <a:latin typeface="Merriweather"/>
              </a:rPr>
              <a:t>Impactful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34652" y="4581679"/>
            <a:ext cx="2740700" cy="34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9"/>
              </a:lnSpc>
            </a:pPr>
            <a:r>
              <a:rPr lang="en-US" sz="2071" spc="14" dirty="0">
                <a:solidFill>
                  <a:srgbClr val="FF0000"/>
                </a:solidFill>
                <a:latin typeface="Merriweather"/>
              </a:rPr>
              <a:t>Time &amp; Effort Saving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71414" y="6066345"/>
            <a:ext cx="4067175" cy="462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0"/>
              </a:lnSpc>
            </a:pPr>
            <a:r>
              <a:rPr lang="en-US" sz="2778" spc="80">
                <a:solidFill>
                  <a:srgbClr val="212328"/>
                </a:solidFill>
                <a:latin typeface="Merriweather"/>
              </a:rPr>
              <a:t>DIGITAL MARKETING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18901" y="8389544"/>
            <a:ext cx="2296001" cy="719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2"/>
              </a:lnSpc>
            </a:pPr>
            <a:r>
              <a:rPr lang="en-US" sz="2044" spc="49" dirty="0">
                <a:solidFill>
                  <a:srgbClr val="7030A0"/>
                </a:solidFill>
                <a:latin typeface="Merriweather"/>
              </a:rPr>
              <a:t>Instant Feedback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72821" y="6030911"/>
            <a:ext cx="1323499" cy="380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5"/>
              </a:lnSpc>
            </a:pPr>
            <a:r>
              <a:rPr lang="en-US" sz="2275" spc="18" dirty="0">
                <a:solidFill>
                  <a:schemeClr val="accent5"/>
                </a:solidFill>
                <a:latin typeface="PT Serif"/>
              </a:rPr>
              <a:t>Flexibility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103508" y="8003301"/>
            <a:ext cx="2492812" cy="365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7"/>
              </a:lnSpc>
            </a:pPr>
            <a:r>
              <a:rPr lang="en-US" sz="2112" spc="-6" dirty="0">
                <a:solidFill>
                  <a:schemeClr val="tx2">
                    <a:lumMod val="60000"/>
                    <a:lumOff val="40000"/>
                  </a:schemeClr>
                </a:solidFill>
                <a:latin typeface="Merriweather"/>
              </a:rPr>
              <a:t>Real Time Analysis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205002" y="4929125"/>
            <a:ext cx="0" cy="1184845"/>
          </a:xfrm>
          <a:prstGeom prst="line">
            <a:avLst/>
          </a:prstGeom>
          <a:ln w="38100" cap="flat">
            <a:solidFill>
              <a:srgbClr val="4D1B0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22" name="AutoShape 22"/>
          <p:cNvSpPr/>
          <p:nvPr/>
        </p:nvSpPr>
        <p:spPr>
          <a:xfrm flipH="1">
            <a:off x="7432153" y="6253337"/>
            <a:ext cx="840668" cy="16768"/>
          </a:xfrm>
          <a:prstGeom prst="line">
            <a:avLst/>
          </a:prstGeom>
          <a:ln w="38100" cap="flat">
            <a:solidFill>
              <a:srgbClr val="4D084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23" name="AutoShape 23"/>
          <p:cNvSpPr/>
          <p:nvPr/>
        </p:nvSpPr>
        <p:spPr>
          <a:xfrm flipH="1" flipV="1">
            <a:off x="2052828" y="6321567"/>
            <a:ext cx="1118586" cy="0"/>
          </a:xfrm>
          <a:prstGeom prst="line">
            <a:avLst/>
          </a:prstGeom>
          <a:ln w="38100" cap="flat">
            <a:solidFill>
              <a:srgbClr val="4D390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24" name="AutoShape 24"/>
          <p:cNvSpPr/>
          <p:nvPr/>
        </p:nvSpPr>
        <p:spPr>
          <a:xfrm flipV="1">
            <a:off x="5166902" y="6746063"/>
            <a:ext cx="0" cy="1681580"/>
          </a:xfrm>
          <a:prstGeom prst="line">
            <a:avLst/>
          </a:prstGeom>
          <a:ln w="38100" cap="flat">
            <a:solidFill>
              <a:srgbClr val="3D4D0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25" name="AutoShape 25"/>
          <p:cNvSpPr/>
          <p:nvPr/>
        </p:nvSpPr>
        <p:spPr>
          <a:xfrm flipV="1">
            <a:off x="2257826" y="6759761"/>
            <a:ext cx="1548969" cy="1192673"/>
          </a:xfrm>
          <a:prstGeom prst="line">
            <a:avLst/>
          </a:prstGeom>
          <a:ln w="38100" cap="flat">
            <a:solidFill>
              <a:srgbClr val="084D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26" name="AutoShape 26"/>
          <p:cNvSpPr/>
          <p:nvPr/>
        </p:nvSpPr>
        <p:spPr>
          <a:xfrm>
            <a:off x="6146501" y="6702693"/>
            <a:ext cx="1971095" cy="1348232"/>
          </a:xfrm>
          <a:prstGeom prst="line">
            <a:avLst/>
          </a:prstGeom>
          <a:ln w="38100" cap="flat">
            <a:solidFill>
              <a:srgbClr val="083D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09201" y="412888"/>
            <a:ext cx="4033547" cy="968505"/>
            <a:chOff x="0" y="0"/>
            <a:chExt cx="2538810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8810" cy="609600"/>
            </a:xfrm>
            <a:custGeom>
              <a:avLst/>
              <a:gdLst/>
              <a:ahLst/>
              <a:cxnLst/>
              <a:rect l="l" t="t" r="r" b="b"/>
              <a:pathLst>
                <a:path w="2538810" h="609600">
                  <a:moveTo>
                    <a:pt x="233561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2538810" y="609600"/>
                  </a:lnTo>
                  <a:lnTo>
                    <a:pt x="2335610" y="0"/>
                  </a:lnTo>
                  <a:close/>
                </a:path>
              </a:pathLst>
            </a:custGeom>
            <a:solidFill>
              <a:srgbClr val="54A5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33561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21245" y="412888"/>
            <a:ext cx="1866755" cy="1093229"/>
            <a:chOff x="0" y="0"/>
            <a:chExt cx="1040929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0929" cy="609600"/>
            </a:xfrm>
            <a:custGeom>
              <a:avLst/>
              <a:gdLst/>
              <a:ahLst/>
              <a:cxnLst/>
              <a:rect l="l" t="t" r="r" b="b"/>
              <a:pathLst>
                <a:path w="1040929" h="609600">
                  <a:moveTo>
                    <a:pt x="837729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1040929" y="609600"/>
                  </a:lnTo>
                  <a:lnTo>
                    <a:pt x="837729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837729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522161" y="1606435"/>
            <a:ext cx="12110900" cy="0"/>
          </a:xfrm>
          <a:prstGeom prst="line">
            <a:avLst/>
          </a:prstGeom>
          <a:ln w="47625" cap="flat">
            <a:solidFill>
              <a:srgbClr val="06549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9" name="Freeform 9"/>
          <p:cNvSpPr/>
          <p:nvPr/>
        </p:nvSpPr>
        <p:spPr>
          <a:xfrm>
            <a:off x="10077441" y="6210106"/>
            <a:ext cx="7539156" cy="3873214"/>
          </a:xfrm>
          <a:custGeom>
            <a:avLst/>
            <a:gdLst/>
            <a:ahLst/>
            <a:cxnLst/>
            <a:rect l="l" t="t" r="r" b="b"/>
            <a:pathLst>
              <a:path w="7539156" h="3873214">
                <a:moveTo>
                  <a:pt x="0" y="0"/>
                </a:moveTo>
                <a:lnTo>
                  <a:pt x="7539156" y="0"/>
                </a:lnTo>
                <a:lnTo>
                  <a:pt x="7539156" y="3873214"/>
                </a:lnTo>
                <a:lnTo>
                  <a:pt x="0" y="38732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496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/>
          <p:cNvSpPr/>
          <p:nvPr/>
        </p:nvSpPr>
        <p:spPr>
          <a:xfrm>
            <a:off x="6924468" y="3168437"/>
            <a:ext cx="3670253" cy="2231080"/>
          </a:xfrm>
          <a:custGeom>
            <a:avLst/>
            <a:gdLst/>
            <a:ahLst/>
            <a:cxnLst/>
            <a:rect l="l" t="t" r="r" b="b"/>
            <a:pathLst>
              <a:path w="3670253" h="2231080">
                <a:moveTo>
                  <a:pt x="0" y="0"/>
                </a:moveTo>
                <a:lnTo>
                  <a:pt x="3670254" y="0"/>
                </a:lnTo>
                <a:lnTo>
                  <a:pt x="3670254" y="2231080"/>
                </a:lnTo>
                <a:lnTo>
                  <a:pt x="0" y="2231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>
          <a:xfrm>
            <a:off x="1028700" y="3168437"/>
            <a:ext cx="4569038" cy="2231080"/>
          </a:xfrm>
          <a:custGeom>
            <a:avLst/>
            <a:gdLst/>
            <a:ahLst/>
            <a:cxnLst/>
            <a:rect l="l" t="t" r="r" b="b"/>
            <a:pathLst>
              <a:path w="4569038" h="2231080">
                <a:moveTo>
                  <a:pt x="0" y="0"/>
                </a:moveTo>
                <a:lnTo>
                  <a:pt x="4569038" y="0"/>
                </a:lnTo>
                <a:lnTo>
                  <a:pt x="4569038" y="2231080"/>
                </a:lnTo>
                <a:lnTo>
                  <a:pt x="0" y="2231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13307435" y="3168437"/>
            <a:ext cx="3237079" cy="2355869"/>
          </a:xfrm>
          <a:custGeom>
            <a:avLst/>
            <a:gdLst/>
            <a:ahLst/>
            <a:cxnLst/>
            <a:rect l="l" t="t" r="r" b="b"/>
            <a:pathLst>
              <a:path w="3237079" h="2355869">
                <a:moveTo>
                  <a:pt x="0" y="0"/>
                </a:moveTo>
                <a:lnTo>
                  <a:pt x="3237080" y="0"/>
                </a:lnTo>
                <a:lnTo>
                  <a:pt x="3237080" y="2355869"/>
                </a:lnTo>
                <a:lnTo>
                  <a:pt x="0" y="2355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" r="-3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1028700" y="7211181"/>
            <a:ext cx="3911857" cy="2648069"/>
          </a:xfrm>
          <a:custGeom>
            <a:avLst/>
            <a:gdLst/>
            <a:ahLst/>
            <a:cxnLst/>
            <a:rect l="l" t="t" r="r" b="b"/>
            <a:pathLst>
              <a:path w="3911857" h="2648069">
                <a:moveTo>
                  <a:pt x="0" y="0"/>
                </a:moveTo>
                <a:lnTo>
                  <a:pt x="3911857" y="0"/>
                </a:lnTo>
                <a:lnTo>
                  <a:pt x="3911857" y="2648069"/>
                </a:lnTo>
                <a:lnTo>
                  <a:pt x="0" y="26480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39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522161" y="985789"/>
            <a:ext cx="12402535" cy="70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>
                <a:solidFill>
                  <a:srgbClr val="01569D"/>
                </a:solidFill>
                <a:latin typeface="League Spartan"/>
              </a:rPr>
              <a:t>DIGITAL MARKETING AREAS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2015" y="2324646"/>
            <a:ext cx="4500088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Blinker"/>
              </a:rPr>
              <a:t>SEM (Search Engine Marketing)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30682" y="2324646"/>
            <a:ext cx="6978924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Blinker"/>
              </a:rPr>
              <a:t>SEO (Search Engine Optimization)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31783" y="2324646"/>
            <a:ext cx="6978924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Blinker"/>
              </a:rPr>
              <a:t>SMM (Social Media Marketing)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2015" y="6362822"/>
            <a:ext cx="5150783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Blinker"/>
              </a:rPr>
              <a:t>SMO (Social Media Optimization)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3800918" cy="672869"/>
            <a:chOff x="0" y="0"/>
            <a:chExt cx="6251621" cy="3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51621" cy="304800"/>
            </a:xfrm>
            <a:custGeom>
              <a:avLst/>
              <a:gdLst/>
              <a:ahLst/>
              <a:cxnLst/>
              <a:rect l="l" t="t" r="r" b="b"/>
              <a:pathLst>
                <a:path w="6251621" h="304800">
                  <a:moveTo>
                    <a:pt x="203200" y="0"/>
                  </a:moveTo>
                  <a:lnTo>
                    <a:pt x="6251621" y="0"/>
                  </a:lnTo>
                  <a:lnTo>
                    <a:pt x="6048421" y="304800"/>
                  </a:lnTo>
                  <a:lnTo>
                    <a:pt x="0" y="3048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048421" cy="342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0179071" y="829495"/>
            <a:ext cx="8108929" cy="23812"/>
          </a:xfrm>
          <a:prstGeom prst="line">
            <a:avLst/>
          </a:prstGeom>
          <a:ln w="47625" cap="flat">
            <a:solidFill>
              <a:srgbClr val="06549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6" name="Freeform 6"/>
          <p:cNvSpPr/>
          <p:nvPr/>
        </p:nvSpPr>
        <p:spPr>
          <a:xfrm rot="97498">
            <a:off x="9347121" y="2388600"/>
            <a:ext cx="2057646" cy="2021637"/>
          </a:xfrm>
          <a:custGeom>
            <a:avLst/>
            <a:gdLst/>
            <a:ahLst/>
            <a:cxnLst/>
            <a:rect l="l" t="t" r="r" b="b"/>
            <a:pathLst>
              <a:path w="2057646" h="2021637">
                <a:moveTo>
                  <a:pt x="0" y="0"/>
                </a:moveTo>
                <a:lnTo>
                  <a:pt x="2057646" y="0"/>
                </a:lnTo>
                <a:lnTo>
                  <a:pt x="2057646" y="2021637"/>
                </a:lnTo>
                <a:lnTo>
                  <a:pt x="0" y="20216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7" name="Freeform 7"/>
          <p:cNvSpPr/>
          <p:nvPr/>
        </p:nvSpPr>
        <p:spPr>
          <a:xfrm>
            <a:off x="8675034" y="4868913"/>
            <a:ext cx="2344927" cy="1817319"/>
          </a:xfrm>
          <a:custGeom>
            <a:avLst/>
            <a:gdLst/>
            <a:ahLst/>
            <a:cxnLst/>
            <a:rect l="l" t="t" r="r" b="b"/>
            <a:pathLst>
              <a:path w="2344927" h="1817319">
                <a:moveTo>
                  <a:pt x="0" y="0"/>
                </a:moveTo>
                <a:lnTo>
                  <a:pt x="2344927" y="0"/>
                </a:lnTo>
                <a:lnTo>
                  <a:pt x="2344927" y="1817319"/>
                </a:lnTo>
                <a:lnTo>
                  <a:pt x="0" y="1817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8" name="Freeform 8"/>
          <p:cNvSpPr/>
          <p:nvPr/>
        </p:nvSpPr>
        <p:spPr>
          <a:xfrm>
            <a:off x="9144000" y="6980157"/>
            <a:ext cx="2998239" cy="2477295"/>
          </a:xfrm>
          <a:custGeom>
            <a:avLst/>
            <a:gdLst/>
            <a:ahLst/>
            <a:cxnLst/>
            <a:rect l="l" t="t" r="r" b="b"/>
            <a:pathLst>
              <a:path w="2998239" h="2477295">
                <a:moveTo>
                  <a:pt x="0" y="0"/>
                </a:moveTo>
                <a:lnTo>
                  <a:pt x="2998239" y="0"/>
                </a:lnTo>
                <a:lnTo>
                  <a:pt x="2998239" y="2477295"/>
                </a:lnTo>
                <a:lnTo>
                  <a:pt x="0" y="2477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9" name="Freeform 9"/>
          <p:cNvSpPr/>
          <p:nvPr/>
        </p:nvSpPr>
        <p:spPr>
          <a:xfrm>
            <a:off x="284355" y="2311919"/>
            <a:ext cx="8265459" cy="6482996"/>
          </a:xfrm>
          <a:custGeom>
            <a:avLst/>
            <a:gdLst/>
            <a:ahLst/>
            <a:cxnLst/>
            <a:rect l="l" t="t" r="r" b="b"/>
            <a:pathLst>
              <a:path w="8265459" h="6482996">
                <a:moveTo>
                  <a:pt x="0" y="0"/>
                </a:moveTo>
                <a:lnTo>
                  <a:pt x="8265459" y="0"/>
                </a:lnTo>
                <a:lnTo>
                  <a:pt x="8265459" y="6482996"/>
                </a:lnTo>
                <a:lnTo>
                  <a:pt x="0" y="64829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002" r="-7772" b="-816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TextBox 10"/>
          <p:cNvSpPr txBox="1"/>
          <p:nvPr/>
        </p:nvSpPr>
        <p:spPr>
          <a:xfrm>
            <a:off x="12513626" y="1303908"/>
            <a:ext cx="7598633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Blinker Bold"/>
              </a:rPr>
              <a:t>Types of Content</a:t>
            </a:r>
          </a:p>
          <a:p>
            <a:pPr>
              <a:lnSpc>
                <a:spcPts val="4760"/>
              </a:lnSpc>
              <a:spcBef>
                <a:spcPct val="0"/>
              </a:spcBef>
            </a:pPr>
            <a:endParaRPr lang="en-US" sz="3400">
              <a:solidFill>
                <a:srgbClr val="000000"/>
              </a:solidFill>
              <a:latin typeface="Blink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354356" y="3342269"/>
            <a:ext cx="4500088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Blinker"/>
              </a:rPr>
              <a:t>Textual Content: Blogs, articles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33017" y="5329263"/>
            <a:ext cx="6854983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Blinker"/>
              </a:rPr>
              <a:t>Visual Content: Infographics, images, and videos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54356" y="7966075"/>
            <a:ext cx="6854983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Blinker"/>
              </a:rPr>
              <a:t>Interactive Content: Quizzes, polls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0595" y="974978"/>
            <a:ext cx="12402535" cy="70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>
                <a:solidFill>
                  <a:srgbClr val="01569D"/>
                </a:solidFill>
                <a:latin typeface="League Spartan"/>
              </a:rPr>
              <a:t>CONTENT MARKETING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42463" y="27040"/>
            <a:ext cx="4033547" cy="1001660"/>
            <a:chOff x="0" y="0"/>
            <a:chExt cx="2454776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4776" cy="609600"/>
            </a:xfrm>
            <a:custGeom>
              <a:avLst/>
              <a:gdLst/>
              <a:ahLst/>
              <a:cxnLst/>
              <a:rect l="l" t="t" r="r" b="b"/>
              <a:pathLst>
                <a:path w="2454776" h="609600">
                  <a:moveTo>
                    <a:pt x="203200" y="0"/>
                  </a:moveTo>
                  <a:lnTo>
                    <a:pt x="2454776" y="0"/>
                  </a:lnTo>
                  <a:lnTo>
                    <a:pt x="2251576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251576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812943"/>
            <a:ext cx="16117651" cy="474057"/>
            <a:chOff x="0" y="0"/>
            <a:chExt cx="3408790" cy="100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08790" cy="100260"/>
            </a:xfrm>
            <a:custGeom>
              <a:avLst/>
              <a:gdLst/>
              <a:ahLst/>
              <a:cxnLst/>
              <a:rect l="l" t="t" r="r" b="b"/>
              <a:pathLst>
                <a:path w="3408790" h="100260">
                  <a:moveTo>
                    <a:pt x="3205590" y="0"/>
                  </a:moveTo>
                  <a:lnTo>
                    <a:pt x="0" y="0"/>
                  </a:lnTo>
                  <a:lnTo>
                    <a:pt x="203200" y="100260"/>
                  </a:lnTo>
                  <a:lnTo>
                    <a:pt x="3408790" y="100260"/>
                  </a:lnTo>
                  <a:lnTo>
                    <a:pt x="320559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3205590" cy="138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4649" y="9057323"/>
            <a:ext cx="5411362" cy="1229677"/>
            <a:chOff x="0" y="0"/>
            <a:chExt cx="804887" cy="1829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4887" cy="182902"/>
            </a:xfrm>
            <a:custGeom>
              <a:avLst/>
              <a:gdLst/>
              <a:ahLst/>
              <a:cxnLst/>
              <a:rect l="l" t="t" r="r" b="b"/>
              <a:pathLst>
                <a:path w="804887" h="182902">
                  <a:moveTo>
                    <a:pt x="601687" y="0"/>
                  </a:moveTo>
                  <a:lnTo>
                    <a:pt x="0" y="0"/>
                  </a:lnTo>
                  <a:lnTo>
                    <a:pt x="203200" y="182902"/>
                  </a:lnTo>
                  <a:lnTo>
                    <a:pt x="804887" y="182902"/>
                  </a:lnTo>
                  <a:lnTo>
                    <a:pt x="601687" y="0"/>
                  </a:lnTo>
                  <a:close/>
                </a:path>
              </a:pathLst>
            </a:custGeom>
            <a:solidFill>
              <a:srgbClr val="359FD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1687" cy="221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381827" y="780098"/>
            <a:ext cx="11590986" cy="8229600"/>
          </a:xfrm>
          <a:custGeom>
            <a:avLst/>
            <a:gdLst/>
            <a:ahLst/>
            <a:cxnLst/>
            <a:rect l="l" t="t" r="r" b="b"/>
            <a:pathLst>
              <a:path w="11590986" h="8229600">
                <a:moveTo>
                  <a:pt x="0" y="0"/>
                </a:moveTo>
                <a:lnTo>
                  <a:pt x="11590986" y="0"/>
                </a:lnTo>
                <a:lnTo>
                  <a:pt x="115909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"/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10652171" y="2488853"/>
            <a:ext cx="7623840" cy="6153999"/>
          </a:xfrm>
          <a:custGeom>
            <a:avLst/>
            <a:gdLst/>
            <a:ahLst/>
            <a:cxnLst/>
            <a:rect l="l" t="t" r="r" b="b"/>
            <a:pathLst>
              <a:path w="7623840" h="6153999">
                <a:moveTo>
                  <a:pt x="0" y="0"/>
                </a:moveTo>
                <a:lnTo>
                  <a:pt x="7623840" y="0"/>
                </a:lnTo>
                <a:lnTo>
                  <a:pt x="7623840" y="6153999"/>
                </a:lnTo>
                <a:lnTo>
                  <a:pt x="0" y="6153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21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250653" y="4938334"/>
            <a:ext cx="4880598" cy="2544520"/>
          </a:xfrm>
          <a:custGeom>
            <a:avLst/>
            <a:gdLst/>
            <a:ahLst/>
            <a:cxnLst/>
            <a:rect l="l" t="t" r="r" b="b"/>
            <a:pathLst>
              <a:path w="4880598" h="2544520">
                <a:moveTo>
                  <a:pt x="0" y="0"/>
                </a:moveTo>
                <a:lnTo>
                  <a:pt x="4880598" y="0"/>
                </a:lnTo>
                <a:lnTo>
                  <a:pt x="4880598" y="2544520"/>
                </a:lnTo>
                <a:lnTo>
                  <a:pt x="0" y="25445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1422999" y="5600306"/>
            <a:ext cx="8875809" cy="3287149"/>
          </a:xfrm>
          <a:custGeom>
            <a:avLst/>
            <a:gdLst/>
            <a:ahLst/>
            <a:cxnLst/>
            <a:rect l="l" t="t" r="r" b="b"/>
            <a:pathLst>
              <a:path w="8875809" h="3287149">
                <a:moveTo>
                  <a:pt x="0" y="0"/>
                </a:moveTo>
                <a:lnTo>
                  <a:pt x="8875809" y="0"/>
                </a:lnTo>
                <a:lnTo>
                  <a:pt x="8875809" y="3287149"/>
                </a:lnTo>
                <a:lnTo>
                  <a:pt x="0" y="32871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306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TextBox 15"/>
          <p:cNvSpPr txBox="1"/>
          <p:nvPr/>
        </p:nvSpPr>
        <p:spPr>
          <a:xfrm>
            <a:off x="318319" y="412750"/>
            <a:ext cx="7961219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39"/>
              </a:lnSpc>
            </a:pPr>
            <a:r>
              <a:rPr lang="en-US" sz="4099">
                <a:solidFill>
                  <a:srgbClr val="01569D"/>
                </a:solidFill>
                <a:latin typeface="League Spartan"/>
              </a:rPr>
              <a:t>What  is SEO 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90952" y="1196788"/>
            <a:ext cx="15597048" cy="877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7"/>
              </a:lnSpc>
            </a:pPr>
            <a:r>
              <a:rPr lang="en-US" sz="2498">
                <a:solidFill>
                  <a:srgbClr val="FF2929"/>
                </a:solidFill>
                <a:latin typeface="Blinker"/>
              </a:rPr>
              <a:t>SEO (Search Engine Optimization) is the process of optimizing your website to rank higher in search engine results, increasing visibility and organic traffic.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8979" y="2474539"/>
            <a:ext cx="10524650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Blinker"/>
              </a:rPr>
              <a:t>SEO Strategies for Improved Content Discoverability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0158" y="3500064"/>
            <a:ext cx="5221669" cy="44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9318" lvl="1" indent="-279659">
              <a:lnSpc>
                <a:spcPts val="3626"/>
              </a:lnSpc>
              <a:buFont typeface="Arial"/>
              <a:buChar char="•"/>
            </a:pPr>
            <a:r>
              <a:rPr lang="en-US" sz="2590">
                <a:solidFill>
                  <a:srgbClr val="FF2929"/>
                </a:solidFill>
                <a:latin typeface="Blinker"/>
              </a:rPr>
              <a:t>Smart Keyword Usage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72661" y="3891462"/>
            <a:ext cx="8526147" cy="44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6"/>
              </a:lnSpc>
            </a:pPr>
            <a:r>
              <a:rPr lang="en-US" sz="2590">
                <a:solidFill>
                  <a:srgbClr val="616664"/>
                </a:solidFill>
                <a:latin typeface="Blinker"/>
              </a:rPr>
              <a:t>For finding the best keywords, we utilize various tools such as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88945" y="4302971"/>
            <a:ext cx="9004601" cy="356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26"/>
              </a:lnSpc>
            </a:pPr>
            <a:r>
              <a:rPr lang="en-US" sz="2090">
                <a:solidFill>
                  <a:srgbClr val="616664"/>
                </a:solidFill>
                <a:latin typeface="Blinker"/>
              </a:rPr>
              <a:t>-Google Keyword Planner, SEMrush, Ahrefs, Moz Keyword Explorer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56040" y="27040"/>
            <a:ext cx="2331960" cy="1001660"/>
            <a:chOff x="0" y="0"/>
            <a:chExt cx="1419207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9207" cy="609600"/>
            </a:xfrm>
            <a:custGeom>
              <a:avLst/>
              <a:gdLst/>
              <a:ahLst/>
              <a:cxnLst/>
              <a:rect l="l" t="t" r="r" b="b"/>
              <a:pathLst>
                <a:path w="1419207" h="609600">
                  <a:moveTo>
                    <a:pt x="203200" y="0"/>
                  </a:moveTo>
                  <a:lnTo>
                    <a:pt x="1419207" y="0"/>
                  </a:lnTo>
                  <a:lnTo>
                    <a:pt x="121600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121600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812943"/>
            <a:ext cx="16117651" cy="474057"/>
            <a:chOff x="0" y="0"/>
            <a:chExt cx="3408790" cy="100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08790" cy="100260"/>
            </a:xfrm>
            <a:custGeom>
              <a:avLst/>
              <a:gdLst/>
              <a:ahLst/>
              <a:cxnLst/>
              <a:rect l="l" t="t" r="r" b="b"/>
              <a:pathLst>
                <a:path w="3408790" h="100260">
                  <a:moveTo>
                    <a:pt x="3205590" y="0"/>
                  </a:moveTo>
                  <a:lnTo>
                    <a:pt x="0" y="0"/>
                  </a:lnTo>
                  <a:lnTo>
                    <a:pt x="203200" y="100260"/>
                  </a:lnTo>
                  <a:lnTo>
                    <a:pt x="3408790" y="100260"/>
                  </a:lnTo>
                  <a:lnTo>
                    <a:pt x="320559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3205590" cy="138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4649" y="9057323"/>
            <a:ext cx="5423351" cy="1229677"/>
            <a:chOff x="0" y="0"/>
            <a:chExt cx="806670" cy="1829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6670" cy="182902"/>
            </a:xfrm>
            <a:custGeom>
              <a:avLst/>
              <a:gdLst/>
              <a:ahLst/>
              <a:cxnLst/>
              <a:rect l="l" t="t" r="r" b="b"/>
              <a:pathLst>
                <a:path w="806670" h="182902">
                  <a:moveTo>
                    <a:pt x="603470" y="0"/>
                  </a:moveTo>
                  <a:lnTo>
                    <a:pt x="0" y="0"/>
                  </a:lnTo>
                  <a:lnTo>
                    <a:pt x="203200" y="182902"/>
                  </a:lnTo>
                  <a:lnTo>
                    <a:pt x="806670" y="182902"/>
                  </a:lnTo>
                  <a:lnTo>
                    <a:pt x="603470" y="0"/>
                  </a:lnTo>
                  <a:close/>
                </a:path>
              </a:pathLst>
            </a:custGeom>
            <a:solidFill>
              <a:srgbClr val="359FD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3470" cy="221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381827" y="780098"/>
            <a:ext cx="11590986" cy="8229600"/>
          </a:xfrm>
          <a:custGeom>
            <a:avLst/>
            <a:gdLst/>
            <a:ahLst/>
            <a:cxnLst/>
            <a:rect l="l" t="t" r="r" b="b"/>
            <a:pathLst>
              <a:path w="11590986" h="8229600">
                <a:moveTo>
                  <a:pt x="0" y="0"/>
                </a:moveTo>
                <a:lnTo>
                  <a:pt x="11590986" y="0"/>
                </a:lnTo>
                <a:lnTo>
                  <a:pt x="115909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"/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10659555" y="3751740"/>
            <a:ext cx="4410187" cy="2056067"/>
          </a:xfrm>
          <a:custGeom>
            <a:avLst/>
            <a:gdLst/>
            <a:ahLst/>
            <a:cxnLst/>
            <a:rect l="l" t="t" r="r" b="b"/>
            <a:pathLst>
              <a:path w="4410187" h="2056067">
                <a:moveTo>
                  <a:pt x="0" y="0"/>
                </a:moveTo>
                <a:lnTo>
                  <a:pt x="4410188" y="0"/>
                </a:lnTo>
                <a:lnTo>
                  <a:pt x="4410188" y="2056066"/>
                </a:lnTo>
                <a:lnTo>
                  <a:pt x="0" y="2056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9144000" y="331640"/>
            <a:ext cx="4097275" cy="3029574"/>
          </a:xfrm>
          <a:custGeom>
            <a:avLst/>
            <a:gdLst/>
            <a:ahLst/>
            <a:cxnLst/>
            <a:rect l="l" t="t" r="r" b="b"/>
            <a:pathLst>
              <a:path w="4097275" h="3029574">
                <a:moveTo>
                  <a:pt x="0" y="0"/>
                </a:moveTo>
                <a:lnTo>
                  <a:pt x="4097275" y="0"/>
                </a:lnTo>
                <a:lnTo>
                  <a:pt x="4097275" y="3029575"/>
                </a:lnTo>
                <a:lnTo>
                  <a:pt x="0" y="3029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57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13241275" y="209440"/>
            <a:ext cx="3260101" cy="3368785"/>
          </a:xfrm>
          <a:custGeom>
            <a:avLst/>
            <a:gdLst/>
            <a:ahLst/>
            <a:cxnLst/>
            <a:rect l="l" t="t" r="r" b="b"/>
            <a:pathLst>
              <a:path w="3260101" h="3368785">
                <a:moveTo>
                  <a:pt x="0" y="0"/>
                </a:moveTo>
                <a:lnTo>
                  <a:pt x="3260101" y="0"/>
                </a:lnTo>
                <a:lnTo>
                  <a:pt x="3260101" y="3368784"/>
                </a:lnTo>
                <a:lnTo>
                  <a:pt x="0" y="33687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05" r="-8034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>
            <a:off x="3372926" y="1329705"/>
            <a:ext cx="5509038" cy="2934846"/>
          </a:xfrm>
          <a:custGeom>
            <a:avLst/>
            <a:gdLst/>
            <a:ahLst/>
            <a:cxnLst/>
            <a:rect l="l" t="t" r="r" b="b"/>
            <a:pathLst>
              <a:path w="5509038" h="2934846">
                <a:moveTo>
                  <a:pt x="0" y="0"/>
                </a:moveTo>
                <a:lnTo>
                  <a:pt x="5509037" y="0"/>
                </a:lnTo>
                <a:lnTo>
                  <a:pt x="5509037" y="2934845"/>
                </a:lnTo>
                <a:lnTo>
                  <a:pt x="0" y="29348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891" b="-16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Freeform 16"/>
          <p:cNvSpPr/>
          <p:nvPr/>
        </p:nvSpPr>
        <p:spPr>
          <a:xfrm>
            <a:off x="8559098" y="7516265"/>
            <a:ext cx="2296299" cy="1876369"/>
          </a:xfrm>
          <a:custGeom>
            <a:avLst/>
            <a:gdLst/>
            <a:ahLst/>
            <a:cxnLst/>
            <a:rect l="l" t="t" r="r" b="b"/>
            <a:pathLst>
              <a:path w="2296299" h="1876369">
                <a:moveTo>
                  <a:pt x="0" y="0"/>
                </a:moveTo>
                <a:lnTo>
                  <a:pt x="2296298" y="0"/>
                </a:lnTo>
                <a:lnTo>
                  <a:pt x="2296298" y="1876369"/>
                </a:lnTo>
                <a:lnTo>
                  <a:pt x="0" y="18763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676" r="-5724" b="-70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TextBox 17"/>
          <p:cNvSpPr txBox="1"/>
          <p:nvPr/>
        </p:nvSpPr>
        <p:spPr>
          <a:xfrm>
            <a:off x="1060368" y="4331225"/>
            <a:ext cx="5221669" cy="44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9318" lvl="1" indent="-279659">
              <a:lnSpc>
                <a:spcPts val="3626"/>
              </a:lnSpc>
              <a:buFont typeface="Arial"/>
              <a:buChar char="•"/>
            </a:pPr>
            <a:r>
              <a:rPr lang="en-US" sz="2590">
                <a:solidFill>
                  <a:srgbClr val="FF2929"/>
                </a:solidFill>
                <a:latin typeface="Blinker"/>
              </a:rPr>
              <a:t>Device Optimization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7865" y="4847785"/>
            <a:ext cx="9133273" cy="44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6"/>
              </a:lnSpc>
            </a:pPr>
            <a:r>
              <a:rPr lang="en-US" sz="2590">
                <a:solidFill>
                  <a:srgbClr val="616664"/>
                </a:solidFill>
                <a:latin typeface="Blinker"/>
              </a:rPr>
              <a:t>Optimizing for devices enhances SEO by improving user experience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6829" y="274490"/>
            <a:ext cx="8526147" cy="44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6"/>
              </a:lnSpc>
            </a:pPr>
            <a:r>
              <a:rPr lang="en-US" sz="2590">
                <a:solidFill>
                  <a:srgbClr val="616664"/>
                </a:solidFill>
                <a:latin typeface="Blinker"/>
              </a:rPr>
              <a:t>Search Engine Insights for Keywords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46829" y="775320"/>
            <a:ext cx="8526147" cy="44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6"/>
              </a:lnSpc>
            </a:pPr>
            <a:r>
              <a:rPr lang="en-US" sz="2590">
                <a:solidFill>
                  <a:srgbClr val="616664"/>
                </a:solidFill>
                <a:latin typeface="Blinker"/>
              </a:rPr>
              <a:t>Identify Viral Posts using Buzzsumo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60368" y="5750656"/>
            <a:ext cx="12386131" cy="44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9318" lvl="1" indent="-279659">
              <a:lnSpc>
                <a:spcPts val="3626"/>
              </a:lnSpc>
              <a:buFont typeface="Arial"/>
              <a:buChar char="•"/>
            </a:pPr>
            <a:r>
              <a:rPr lang="en-US" sz="2590">
                <a:solidFill>
                  <a:srgbClr val="FF2929"/>
                </a:solidFill>
                <a:latin typeface="Blinker"/>
              </a:rPr>
              <a:t>Not all tags that work for others will work for us. Regularly analyzing our stats is key.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0368" y="6410493"/>
            <a:ext cx="12386131" cy="44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9318" lvl="1" indent="-279659">
              <a:lnSpc>
                <a:spcPts val="3626"/>
              </a:lnSpc>
              <a:buFont typeface="Arial"/>
              <a:buChar char="•"/>
            </a:pPr>
            <a:r>
              <a:rPr lang="en-US" sz="2590">
                <a:solidFill>
                  <a:srgbClr val="FF2929"/>
                </a:solidFill>
                <a:latin typeface="Blinker"/>
              </a:rPr>
              <a:t>Optimized Titles and Meta Descriptions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0368" y="7947886"/>
            <a:ext cx="12386131" cy="44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9318" lvl="1" indent="-279659">
              <a:lnSpc>
                <a:spcPts val="3626"/>
              </a:lnSpc>
              <a:buFont typeface="Arial"/>
              <a:buChar char="•"/>
            </a:pPr>
            <a:r>
              <a:rPr lang="en-US" sz="2590">
                <a:solidFill>
                  <a:srgbClr val="FF2929"/>
                </a:solidFill>
                <a:latin typeface="Blinker"/>
              </a:rPr>
              <a:t>High-Quality Content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27865" y="6925715"/>
            <a:ext cx="9133273" cy="90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26"/>
              </a:lnSpc>
            </a:pPr>
            <a:r>
              <a:rPr lang="en-US" sz="2590">
                <a:solidFill>
                  <a:srgbClr val="616664"/>
                </a:solidFill>
                <a:latin typeface="Blinker"/>
              </a:rPr>
              <a:t>Optimized tags, titles, and descriptions with keywords improve SEO and click-through rates.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31890"/>
            <a:ext cx="3045474" cy="1001660"/>
            <a:chOff x="0" y="0"/>
            <a:chExt cx="1853444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53444" cy="609600"/>
            </a:xfrm>
            <a:custGeom>
              <a:avLst/>
              <a:gdLst/>
              <a:ahLst/>
              <a:cxnLst/>
              <a:rect l="l" t="t" r="r" b="b"/>
              <a:pathLst>
                <a:path w="1853444" h="609600">
                  <a:moveTo>
                    <a:pt x="203200" y="0"/>
                  </a:moveTo>
                  <a:lnTo>
                    <a:pt x="1853444" y="0"/>
                  </a:lnTo>
                  <a:lnTo>
                    <a:pt x="165024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16502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3701" y="505511"/>
            <a:ext cx="16230600" cy="82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1569D"/>
                </a:solidFill>
                <a:latin typeface="League Spartan"/>
              </a:rPr>
              <a:t>Current Status &amp; Digital Presence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1244" y="1551270"/>
            <a:ext cx="8115300" cy="596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1569D"/>
                </a:solidFill>
                <a:latin typeface="League Spartan"/>
              </a:rPr>
              <a:t>Current Website Analysis</a:t>
            </a:r>
          </a:p>
        </p:txBody>
      </p:sp>
      <p:sp>
        <p:nvSpPr>
          <p:cNvPr id="7" name="Freeform 7"/>
          <p:cNvSpPr/>
          <p:nvPr/>
        </p:nvSpPr>
        <p:spPr>
          <a:xfrm>
            <a:off x="6821495" y="3520863"/>
            <a:ext cx="6418655" cy="1642332"/>
          </a:xfrm>
          <a:custGeom>
            <a:avLst/>
            <a:gdLst/>
            <a:ahLst/>
            <a:cxnLst/>
            <a:rect l="l" t="t" r="r" b="b"/>
            <a:pathLst>
              <a:path w="6418655" h="1642332">
                <a:moveTo>
                  <a:pt x="0" y="0"/>
                </a:moveTo>
                <a:lnTo>
                  <a:pt x="6418655" y="0"/>
                </a:lnTo>
                <a:lnTo>
                  <a:pt x="6418655" y="1642332"/>
                </a:lnTo>
                <a:lnTo>
                  <a:pt x="0" y="1642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8" name="TextBox 8"/>
          <p:cNvSpPr txBox="1"/>
          <p:nvPr/>
        </p:nvSpPr>
        <p:spPr>
          <a:xfrm>
            <a:off x="0" y="3461448"/>
            <a:ext cx="7961219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linker"/>
              </a:rPr>
              <a:t>Poor SEO Strategy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5325" y="4156146"/>
            <a:ext cx="796121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FF2929"/>
                </a:solidFill>
                <a:latin typeface="Blinker"/>
              </a:rPr>
              <a:t>Our website currently holds a SEO score of 53,%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586155" y="3442596"/>
            <a:ext cx="4701845" cy="4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Blinker"/>
              </a:rPr>
              <a:t>SEO Scores: Simplifying the Scale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37178" y="3932052"/>
            <a:ext cx="4150822" cy="123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3294" lvl="1" indent="-151647">
              <a:lnSpc>
                <a:spcPts val="1966"/>
              </a:lnSpc>
              <a:buFont typeface="Arial"/>
              <a:buChar char="•"/>
            </a:pPr>
            <a:r>
              <a:rPr lang="en-US" sz="1404">
                <a:solidFill>
                  <a:srgbClr val="FF2929"/>
                </a:solidFill>
                <a:latin typeface="Blinker"/>
              </a:rPr>
              <a:t>Above 80: Excellent</a:t>
            </a:r>
          </a:p>
          <a:p>
            <a:pPr marL="303294" lvl="1" indent="-151647">
              <a:lnSpc>
                <a:spcPts val="1966"/>
              </a:lnSpc>
              <a:buFont typeface="Arial"/>
              <a:buChar char="•"/>
            </a:pPr>
            <a:r>
              <a:rPr lang="en-US" sz="1404">
                <a:solidFill>
                  <a:srgbClr val="FF2929"/>
                </a:solidFill>
                <a:latin typeface="Blinker"/>
              </a:rPr>
              <a:t>60 to 80: Good/Average</a:t>
            </a:r>
          </a:p>
          <a:p>
            <a:pPr marL="303294" lvl="1" indent="-151647">
              <a:lnSpc>
                <a:spcPts val="1966"/>
              </a:lnSpc>
              <a:buFont typeface="Arial"/>
              <a:buChar char="•"/>
            </a:pPr>
            <a:r>
              <a:rPr lang="en-US" sz="1404">
                <a:solidFill>
                  <a:srgbClr val="FF2929"/>
                </a:solidFill>
                <a:latin typeface="Blinker"/>
              </a:rPr>
              <a:t>40 to 60: Below Average</a:t>
            </a:r>
          </a:p>
          <a:p>
            <a:pPr marL="303294" lvl="1" indent="-151647">
              <a:lnSpc>
                <a:spcPts val="1966"/>
              </a:lnSpc>
              <a:buFont typeface="Arial"/>
              <a:buChar char="•"/>
            </a:pPr>
            <a:r>
              <a:rPr lang="en-US" sz="1404">
                <a:solidFill>
                  <a:srgbClr val="FF2929"/>
                </a:solidFill>
                <a:latin typeface="Blinker"/>
              </a:rPr>
              <a:t>Below 40: Poor</a:t>
            </a:r>
          </a:p>
          <a:p>
            <a:pPr>
              <a:lnSpc>
                <a:spcPts val="1966"/>
              </a:lnSpc>
            </a:pPr>
            <a:endParaRPr lang="en-US" sz="1404">
              <a:solidFill>
                <a:srgbClr val="FF2929"/>
              </a:solidFill>
              <a:latin typeface="Blinker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961219" y="5313425"/>
            <a:ext cx="4257228" cy="2265128"/>
          </a:xfrm>
          <a:custGeom>
            <a:avLst/>
            <a:gdLst/>
            <a:ahLst/>
            <a:cxnLst/>
            <a:rect l="l" t="t" r="r" b="b"/>
            <a:pathLst>
              <a:path w="4257228" h="2265128">
                <a:moveTo>
                  <a:pt x="0" y="0"/>
                </a:moveTo>
                <a:lnTo>
                  <a:pt x="4257228" y="0"/>
                </a:lnTo>
                <a:lnTo>
                  <a:pt x="4257228" y="2265128"/>
                </a:lnTo>
                <a:lnTo>
                  <a:pt x="0" y="2265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12628114" y="5396189"/>
            <a:ext cx="3338355" cy="2456719"/>
          </a:xfrm>
          <a:custGeom>
            <a:avLst/>
            <a:gdLst/>
            <a:ahLst/>
            <a:cxnLst/>
            <a:rect l="l" t="t" r="r" b="b"/>
            <a:pathLst>
              <a:path w="3338355" h="2456719">
                <a:moveTo>
                  <a:pt x="0" y="0"/>
                </a:moveTo>
                <a:lnTo>
                  <a:pt x="3338355" y="0"/>
                </a:lnTo>
                <a:lnTo>
                  <a:pt x="3338355" y="2456719"/>
                </a:lnTo>
                <a:lnTo>
                  <a:pt x="0" y="24567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32407" b="-4207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0" y="5086995"/>
            <a:ext cx="7961219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linker"/>
              </a:rPr>
              <a:t>Lack of Updates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5325" y="5884409"/>
            <a:ext cx="7961219" cy="49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FF2929"/>
                </a:solidFill>
                <a:latin typeface="Blinker"/>
              </a:rPr>
              <a:t>Content hasn't been refreshed in two years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98460" y="6460989"/>
            <a:ext cx="7961219" cy="1153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>
                <a:solidFill>
                  <a:srgbClr val="616664"/>
                </a:solidFill>
                <a:latin typeface="Blinker"/>
              </a:rPr>
              <a:t>Outdated info damages our credibility and relevance.</a:t>
            </a:r>
          </a:p>
          <a:p>
            <a:pPr>
              <a:lnSpc>
                <a:spcPts val="3080"/>
              </a:lnSpc>
            </a:pPr>
            <a:endParaRPr lang="en-US" sz="2200">
              <a:solidFill>
                <a:srgbClr val="616664"/>
              </a:solidFill>
              <a:latin typeface="Blinker"/>
            </a:endParaRPr>
          </a:p>
          <a:p>
            <a:pPr>
              <a:lnSpc>
                <a:spcPts val="3080"/>
              </a:lnSpc>
            </a:pPr>
            <a:endParaRPr lang="en-US" sz="2200">
              <a:solidFill>
                <a:srgbClr val="616664"/>
              </a:solidFill>
              <a:latin typeface="Blinke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98460" y="2356363"/>
            <a:ext cx="7961219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Blinker"/>
              </a:rPr>
              <a:t>Part I: Identifying Our Weaknesses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31153" y="7940220"/>
            <a:ext cx="7961219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linker"/>
              </a:rPr>
              <a:t>Mistakes and Glitches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57782" y="9185419"/>
            <a:ext cx="7961219" cy="49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FF2929"/>
                </a:solidFill>
                <a:latin typeface="Blinker"/>
              </a:rPr>
              <a:t>Hyperlink Dysfunctionality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7782" y="8637415"/>
            <a:ext cx="7961219" cy="49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FF2929"/>
                </a:solidFill>
                <a:latin typeface="Blinker"/>
              </a:rPr>
              <a:t>Template Stagnation</a:t>
            </a:r>
          </a:p>
        </p:txBody>
      </p:sp>
      <p:sp>
        <p:nvSpPr>
          <p:cNvPr id="21" name="Freeform 21">
            <a:hlinkClick r:id="rId5"/>
          </p:cNvPr>
          <p:cNvSpPr/>
          <p:nvPr/>
        </p:nvSpPr>
        <p:spPr>
          <a:xfrm>
            <a:off x="6424778" y="7614783"/>
            <a:ext cx="5228762" cy="2554357"/>
          </a:xfrm>
          <a:custGeom>
            <a:avLst/>
            <a:gdLst/>
            <a:ahLst/>
            <a:cxnLst/>
            <a:rect l="l" t="t" r="r" b="b"/>
            <a:pathLst>
              <a:path w="5228762" h="2554357">
                <a:moveTo>
                  <a:pt x="0" y="0"/>
                </a:moveTo>
                <a:lnTo>
                  <a:pt x="5228762" y="0"/>
                </a:lnTo>
                <a:lnTo>
                  <a:pt x="5228762" y="2554357"/>
                </a:lnTo>
                <a:lnTo>
                  <a:pt x="0" y="25543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Freeform 22">
            <a:hlinkClick r:id="rId7"/>
          </p:cNvPr>
          <p:cNvSpPr/>
          <p:nvPr/>
        </p:nvSpPr>
        <p:spPr>
          <a:xfrm>
            <a:off x="11653540" y="7614783"/>
            <a:ext cx="1975471" cy="2557833"/>
          </a:xfrm>
          <a:custGeom>
            <a:avLst/>
            <a:gdLst/>
            <a:ahLst/>
            <a:cxnLst/>
            <a:rect l="l" t="t" r="r" b="b"/>
            <a:pathLst>
              <a:path w="1975471" h="2557833">
                <a:moveTo>
                  <a:pt x="0" y="0"/>
                </a:moveTo>
                <a:lnTo>
                  <a:pt x="1975471" y="0"/>
                </a:lnTo>
                <a:lnTo>
                  <a:pt x="1975471" y="2557833"/>
                </a:lnTo>
                <a:lnTo>
                  <a:pt x="0" y="25578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1714" r="-9559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3" name="Freeform 23"/>
          <p:cNvSpPr/>
          <p:nvPr/>
        </p:nvSpPr>
        <p:spPr>
          <a:xfrm>
            <a:off x="11627216" y="8586205"/>
            <a:ext cx="1714837" cy="1005323"/>
          </a:xfrm>
          <a:custGeom>
            <a:avLst/>
            <a:gdLst/>
            <a:ahLst/>
            <a:cxnLst/>
            <a:rect l="l" t="t" r="r" b="b"/>
            <a:pathLst>
              <a:path w="1714837" h="1005323">
                <a:moveTo>
                  <a:pt x="0" y="0"/>
                </a:moveTo>
                <a:lnTo>
                  <a:pt x="1714837" y="0"/>
                </a:lnTo>
                <a:lnTo>
                  <a:pt x="1714837" y="1005323"/>
                </a:lnTo>
                <a:lnTo>
                  <a:pt x="0" y="10053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56040" y="27040"/>
            <a:ext cx="2331960" cy="1001660"/>
            <a:chOff x="0" y="0"/>
            <a:chExt cx="1419207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9207" cy="609600"/>
            </a:xfrm>
            <a:custGeom>
              <a:avLst/>
              <a:gdLst/>
              <a:ahLst/>
              <a:cxnLst/>
              <a:rect l="l" t="t" r="r" b="b"/>
              <a:pathLst>
                <a:path w="1419207" h="609600">
                  <a:moveTo>
                    <a:pt x="203200" y="0"/>
                  </a:moveTo>
                  <a:lnTo>
                    <a:pt x="1419207" y="0"/>
                  </a:lnTo>
                  <a:lnTo>
                    <a:pt x="121600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121600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812943"/>
            <a:ext cx="16117651" cy="474057"/>
            <a:chOff x="0" y="0"/>
            <a:chExt cx="3408790" cy="100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08790" cy="100260"/>
            </a:xfrm>
            <a:custGeom>
              <a:avLst/>
              <a:gdLst/>
              <a:ahLst/>
              <a:cxnLst/>
              <a:rect l="l" t="t" r="r" b="b"/>
              <a:pathLst>
                <a:path w="3408790" h="100260">
                  <a:moveTo>
                    <a:pt x="3205590" y="0"/>
                  </a:moveTo>
                  <a:lnTo>
                    <a:pt x="0" y="0"/>
                  </a:lnTo>
                  <a:lnTo>
                    <a:pt x="203200" y="100260"/>
                  </a:lnTo>
                  <a:lnTo>
                    <a:pt x="3408790" y="100260"/>
                  </a:lnTo>
                  <a:lnTo>
                    <a:pt x="320559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3205590" cy="138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4649" y="9057323"/>
            <a:ext cx="5423351" cy="1229677"/>
            <a:chOff x="0" y="0"/>
            <a:chExt cx="806670" cy="1829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6670" cy="182902"/>
            </a:xfrm>
            <a:custGeom>
              <a:avLst/>
              <a:gdLst/>
              <a:ahLst/>
              <a:cxnLst/>
              <a:rect l="l" t="t" r="r" b="b"/>
              <a:pathLst>
                <a:path w="806670" h="182902">
                  <a:moveTo>
                    <a:pt x="603470" y="0"/>
                  </a:moveTo>
                  <a:lnTo>
                    <a:pt x="0" y="0"/>
                  </a:lnTo>
                  <a:lnTo>
                    <a:pt x="203200" y="182902"/>
                  </a:lnTo>
                  <a:lnTo>
                    <a:pt x="806670" y="182902"/>
                  </a:lnTo>
                  <a:lnTo>
                    <a:pt x="603470" y="0"/>
                  </a:lnTo>
                  <a:close/>
                </a:path>
              </a:pathLst>
            </a:custGeom>
            <a:solidFill>
              <a:srgbClr val="359FD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3470" cy="221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768879" y="2183435"/>
            <a:ext cx="74483" cy="3973647"/>
          </a:xfrm>
          <a:prstGeom prst="rect">
            <a:avLst/>
          </a:prstGeom>
          <a:solidFill>
            <a:srgbClr val="359FDD"/>
          </a:solid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520371" y="1926003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520371" y="3960023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520371" y="5840657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>
            <a:hlinkClick r:id="rId4"/>
          </p:cNvPr>
          <p:cNvSpPr/>
          <p:nvPr/>
        </p:nvSpPr>
        <p:spPr>
          <a:xfrm>
            <a:off x="13177819" y="2313323"/>
            <a:ext cx="4794994" cy="6453639"/>
          </a:xfrm>
          <a:custGeom>
            <a:avLst/>
            <a:gdLst/>
            <a:ahLst/>
            <a:cxnLst/>
            <a:rect l="l" t="t" r="r" b="b"/>
            <a:pathLst>
              <a:path w="4794994" h="6453639">
                <a:moveTo>
                  <a:pt x="0" y="0"/>
                </a:moveTo>
                <a:lnTo>
                  <a:pt x="4794994" y="0"/>
                </a:lnTo>
                <a:lnTo>
                  <a:pt x="4794994" y="6453639"/>
                </a:lnTo>
                <a:lnTo>
                  <a:pt x="0" y="6453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16" name="Freeform 16"/>
          <p:cNvSpPr/>
          <p:nvPr/>
        </p:nvSpPr>
        <p:spPr>
          <a:xfrm rot="-1653713">
            <a:off x="9228888" y="5662508"/>
            <a:ext cx="3782667" cy="3545136"/>
          </a:xfrm>
          <a:custGeom>
            <a:avLst/>
            <a:gdLst/>
            <a:ahLst/>
            <a:cxnLst/>
            <a:rect l="l" t="t" r="r" b="b"/>
            <a:pathLst>
              <a:path w="3782667" h="3545136">
                <a:moveTo>
                  <a:pt x="0" y="0"/>
                </a:moveTo>
                <a:lnTo>
                  <a:pt x="3782667" y="0"/>
                </a:lnTo>
                <a:lnTo>
                  <a:pt x="3782667" y="3545136"/>
                </a:lnTo>
                <a:lnTo>
                  <a:pt x="0" y="35451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TextBox 17"/>
          <p:cNvSpPr txBox="1"/>
          <p:nvPr/>
        </p:nvSpPr>
        <p:spPr>
          <a:xfrm>
            <a:off x="1545697" y="1840628"/>
            <a:ext cx="12186161" cy="472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70"/>
              </a:lnSpc>
            </a:pPr>
            <a:r>
              <a:rPr lang="en-US" sz="2764" u="none">
                <a:solidFill>
                  <a:srgbClr val="000000"/>
                </a:solidFill>
                <a:latin typeface="Blinker"/>
              </a:rPr>
              <a:t>Content Diversification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93088" y="2345362"/>
            <a:ext cx="11362229" cy="448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09"/>
              </a:lnSpc>
            </a:pPr>
            <a:r>
              <a:rPr lang="en-US" sz="2578">
                <a:solidFill>
                  <a:srgbClr val="FF2929"/>
                </a:solidFill>
                <a:latin typeface="Blinker"/>
              </a:rPr>
              <a:t>Add blog &amp; news Page.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45697" y="3980408"/>
            <a:ext cx="4733927" cy="1444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70"/>
              </a:lnSpc>
            </a:pPr>
            <a:r>
              <a:rPr lang="en-US" sz="2764">
                <a:solidFill>
                  <a:srgbClr val="000000"/>
                </a:solidFill>
                <a:latin typeface="Blinker"/>
              </a:rPr>
              <a:t>Pr</a:t>
            </a:r>
            <a:r>
              <a:rPr lang="en-US" sz="2764" u="none">
                <a:solidFill>
                  <a:srgbClr val="000000"/>
                </a:solidFill>
                <a:latin typeface="Blinker"/>
              </a:rPr>
              <a:t>oduct Pages Optimization:</a:t>
            </a:r>
          </a:p>
          <a:p>
            <a:pPr algn="r">
              <a:lnSpc>
                <a:spcPts val="3870"/>
              </a:lnSpc>
            </a:pPr>
            <a:endParaRPr lang="en-US" sz="2764" u="none">
              <a:solidFill>
                <a:srgbClr val="000000"/>
              </a:solidFill>
              <a:latin typeface="Blinker"/>
            </a:endParaRPr>
          </a:p>
          <a:p>
            <a:pPr marL="0" lvl="0" indent="0" algn="r">
              <a:lnSpc>
                <a:spcPts val="3870"/>
              </a:lnSpc>
            </a:pPr>
            <a:endParaRPr lang="en-US" sz="2764" u="none">
              <a:solidFill>
                <a:srgbClr val="000000"/>
              </a:solidFill>
              <a:latin typeface="Blinker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945488" y="4474373"/>
            <a:ext cx="11723032" cy="456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3"/>
              </a:lnSpc>
            </a:pPr>
            <a:r>
              <a:rPr lang="en-US" sz="2659">
                <a:solidFill>
                  <a:srgbClr val="FF2929"/>
                </a:solidFill>
                <a:latin typeface="Blinker"/>
              </a:rPr>
              <a:t>Detailed product pages for clarity.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3004" y="4924084"/>
            <a:ext cx="6405298" cy="899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56"/>
              </a:lnSpc>
            </a:pPr>
            <a:r>
              <a:rPr lang="en-US" sz="2612">
                <a:solidFill>
                  <a:srgbClr val="FF2929"/>
                </a:solidFill>
                <a:latin typeface="Blinker"/>
              </a:rPr>
              <a:t>Highlight features, specs, benefits.</a:t>
            </a:r>
          </a:p>
          <a:p>
            <a:pPr marL="0" lvl="0" indent="0" algn="r">
              <a:lnSpc>
                <a:spcPts val="3656"/>
              </a:lnSpc>
            </a:pPr>
            <a:endParaRPr lang="en-US" sz="2612">
              <a:solidFill>
                <a:srgbClr val="FF2929"/>
              </a:solidFill>
              <a:latin typeface="Blinker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52531" y="5409996"/>
            <a:ext cx="6598227" cy="440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656"/>
              </a:lnSpc>
            </a:pPr>
            <a:r>
              <a:rPr lang="en-US" sz="2612">
                <a:solidFill>
                  <a:srgbClr val="FF2929"/>
                </a:solidFill>
                <a:latin typeface="Blinker"/>
              </a:rPr>
              <a:t>Seamless inquiry forms for leads.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45697" y="5939463"/>
            <a:ext cx="12186161" cy="472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70"/>
              </a:lnSpc>
            </a:pPr>
            <a:r>
              <a:rPr lang="en-US" sz="2764">
                <a:solidFill>
                  <a:srgbClr val="000000"/>
                </a:solidFill>
                <a:latin typeface="Blinker"/>
              </a:rPr>
              <a:t>SEO Revamp</a:t>
            </a:r>
          </a:p>
        </p:txBody>
      </p:sp>
      <p:sp>
        <p:nvSpPr>
          <p:cNvPr id="24" name="Freeform 24">
            <a:hlinkClick r:id="rId7"/>
          </p:cNvPr>
          <p:cNvSpPr/>
          <p:nvPr/>
        </p:nvSpPr>
        <p:spPr>
          <a:xfrm rot="-631100">
            <a:off x="10246584" y="1786202"/>
            <a:ext cx="4302197" cy="5894803"/>
          </a:xfrm>
          <a:custGeom>
            <a:avLst/>
            <a:gdLst/>
            <a:ahLst/>
            <a:cxnLst/>
            <a:rect l="l" t="t" r="r" b="b"/>
            <a:pathLst>
              <a:path w="4302197" h="5894803">
                <a:moveTo>
                  <a:pt x="0" y="0"/>
                </a:moveTo>
                <a:lnTo>
                  <a:pt x="4302198" y="0"/>
                </a:lnTo>
                <a:lnTo>
                  <a:pt x="4302198" y="5894804"/>
                </a:lnTo>
                <a:lnTo>
                  <a:pt x="0" y="58948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5" name="Freeform 25"/>
          <p:cNvSpPr/>
          <p:nvPr/>
        </p:nvSpPr>
        <p:spPr>
          <a:xfrm>
            <a:off x="4151645" y="7511276"/>
            <a:ext cx="3460684" cy="2255931"/>
          </a:xfrm>
          <a:custGeom>
            <a:avLst/>
            <a:gdLst/>
            <a:ahLst/>
            <a:cxnLst/>
            <a:rect l="l" t="t" r="r" b="b"/>
            <a:pathLst>
              <a:path w="3460684" h="2255931">
                <a:moveTo>
                  <a:pt x="0" y="0"/>
                </a:moveTo>
                <a:lnTo>
                  <a:pt x="3460684" y="0"/>
                </a:lnTo>
                <a:lnTo>
                  <a:pt x="3460684" y="2255931"/>
                </a:lnTo>
                <a:lnTo>
                  <a:pt x="0" y="22559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910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6" name="TextBox 26"/>
          <p:cNvSpPr txBox="1"/>
          <p:nvPr/>
        </p:nvSpPr>
        <p:spPr>
          <a:xfrm>
            <a:off x="520371" y="522296"/>
            <a:ext cx="14742765" cy="50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50"/>
              </a:lnSpc>
            </a:pPr>
            <a:r>
              <a:rPr lang="en-US" sz="3500" u="none">
                <a:solidFill>
                  <a:srgbClr val="000000"/>
                </a:solidFill>
                <a:latin typeface="Blinker"/>
              </a:rPr>
              <a:t>Part II: Strategies for Website Enhancement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39103" y="2803754"/>
            <a:ext cx="8567901" cy="899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56"/>
              </a:lnSpc>
            </a:pPr>
            <a:r>
              <a:rPr lang="en-US" sz="2612">
                <a:solidFill>
                  <a:srgbClr val="FF2929"/>
                </a:solidFill>
                <a:latin typeface="Blinker"/>
              </a:rPr>
              <a:t>Include articles to solve customer problems.</a:t>
            </a:r>
          </a:p>
          <a:p>
            <a:pPr marL="0" lvl="0" indent="0" algn="r">
              <a:lnSpc>
                <a:spcPts val="3656"/>
              </a:lnSpc>
            </a:pPr>
            <a:endParaRPr lang="en-US" sz="2612">
              <a:solidFill>
                <a:srgbClr val="FF2929"/>
              </a:solidFill>
              <a:latin typeface="Blinker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401705" y="6535982"/>
            <a:ext cx="6405298" cy="899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56"/>
              </a:lnSpc>
            </a:pPr>
            <a:r>
              <a:rPr lang="en-US" sz="2612">
                <a:solidFill>
                  <a:srgbClr val="FF2929"/>
                </a:solidFill>
                <a:latin typeface="Blinker"/>
              </a:rPr>
              <a:t>Optimize content, tags, headers for visibility.</a:t>
            </a:r>
          </a:p>
          <a:p>
            <a:pPr marL="0" lvl="0" indent="0" algn="r">
              <a:lnSpc>
                <a:spcPts val="3656"/>
              </a:lnSpc>
            </a:pPr>
            <a:endParaRPr lang="en-US" sz="2612">
              <a:solidFill>
                <a:srgbClr val="FF2929"/>
              </a:solidFill>
              <a:latin typeface="Blinker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68046" y="6994890"/>
            <a:ext cx="6405298" cy="440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656"/>
              </a:lnSpc>
            </a:pPr>
            <a:r>
              <a:rPr lang="en-US" sz="2612">
                <a:solidFill>
                  <a:srgbClr val="FF2929"/>
                </a:solidFill>
                <a:latin typeface="Blinker"/>
              </a:rPr>
              <a:t>Research keywords for relevance.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56040" y="27040"/>
            <a:ext cx="2331960" cy="1001660"/>
            <a:chOff x="0" y="0"/>
            <a:chExt cx="1419207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9207" cy="609600"/>
            </a:xfrm>
            <a:custGeom>
              <a:avLst/>
              <a:gdLst/>
              <a:ahLst/>
              <a:cxnLst/>
              <a:rect l="l" t="t" r="r" b="b"/>
              <a:pathLst>
                <a:path w="1419207" h="609600">
                  <a:moveTo>
                    <a:pt x="203200" y="0"/>
                  </a:moveTo>
                  <a:lnTo>
                    <a:pt x="1419207" y="0"/>
                  </a:lnTo>
                  <a:lnTo>
                    <a:pt x="121600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121600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100" y="9814064"/>
            <a:ext cx="16079551" cy="472936"/>
            <a:chOff x="0" y="0"/>
            <a:chExt cx="3408790" cy="100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08790" cy="100260"/>
            </a:xfrm>
            <a:custGeom>
              <a:avLst/>
              <a:gdLst/>
              <a:ahLst/>
              <a:cxnLst/>
              <a:rect l="l" t="t" r="r" b="b"/>
              <a:pathLst>
                <a:path w="3408790" h="100260">
                  <a:moveTo>
                    <a:pt x="3205590" y="0"/>
                  </a:moveTo>
                  <a:lnTo>
                    <a:pt x="0" y="0"/>
                  </a:lnTo>
                  <a:lnTo>
                    <a:pt x="203200" y="100260"/>
                  </a:lnTo>
                  <a:lnTo>
                    <a:pt x="3408790" y="100260"/>
                  </a:lnTo>
                  <a:lnTo>
                    <a:pt x="320559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3205590" cy="138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4649" y="9057323"/>
            <a:ext cx="5423351" cy="1229677"/>
            <a:chOff x="0" y="0"/>
            <a:chExt cx="806670" cy="1829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6670" cy="182902"/>
            </a:xfrm>
            <a:custGeom>
              <a:avLst/>
              <a:gdLst/>
              <a:ahLst/>
              <a:cxnLst/>
              <a:rect l="l" t="t" r="r" b="b"/>
              <a:pathLst>
                <a:path w="806670" h="182902">
                  <a:moveTo>
                    <a:pt x="603470" y="0"/>
                  </a:moveTo>
                  <a:lnTo>
                    <a:pt x="0" y="0"/>
                  </a:lnTo>
                  <a:lnTo>
                    <a:pt x="203200" y="182902"/>
                  </a:lnTo>
                  <a:lnTo>
                    <a:pt x="806670" y="182902"/>
                  </a:lnTo>
                  <a:lnTo>
                    <a:pt x="603470" y="0"/>
                  </a:lnTo>
                  <a:close/>
                </a:path>
              </a:pathLst>
            </a:custGeom>
            <a:solidFill>
              <a:srgbClr val="359FD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3470" cy="221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353845">
            <a:off x="1028697" y="2582655"/>
            <a:ext cx="6449878" cy="6449878"/>
          </a:xfrm>
          <a:custGeom>
            <a:avLst/>
            <a:gdLst/>
            <a:ahLst/>
            <a:cxnLst/>
            <a:rect l="l" t="t" r="r" b="b"/>
            <a:pathLst>
              <a:path w="6449878" h="6449878">
                <a:moveTo>
                  <a:pt x="0" y="0"/>
                </a:moveTo>
                <a:lnTo>
                  <a:pt x="6449878" y="0"/>
                </a:lnTo>
                <a:lnTo>
                  <a:pt x="6449878" y="6449878"/>
                </a:lnTo>
                <a:lnTo>
                  <a:pt x="0" y="6449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 rot="-1532714">
            <a:off x="7214176" y="1918561"/>
            <a:ext cx="6449878" cy="6449878"/>
          </a:xfrm>
          <a:custGeom>
            <a:avLst/>
            <a:gdLst/>
            <a:ahLst/>
            <a:cxnLst/>
            <a:rect l="l" t="t" r="r" b="b"/>
            <a:pathLst>
              <a:path w="6449878" h="6449878">
                <a:moveTo>
                  <a:pt x="0" y="0"/>
                </a:moveTo>
                <a:lnTo>
                  <a:pt x="6449878" y="0"/>
                </a:lnTo>
                <a:lnTo>
                  <a:pt x="6449878" y="6449878"/>
                </a:lnTo>
                <a:lnTo>
                  <a:pt x="0" y="6449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 rot="347728">
            <a:off x="13842535" y="2298281"/>
            <a:ext cx="6449878" cy="6449878"/>
          </a:xfrm>
          <a:custGeom>
            <a:avLst/>
            <a:gdLst/>
            <a:ahLst/>
            <a:cxnLst/>
            <a:rect l="l" t="t" r="r" b="b"/>
            <a:pathLst>
              <a:path w="6449878" h="6449878">
                <a:moveTo>
                  <a:pt x="0" y="0"/>
                </a:moveTo>
                <a:lnTo>
                  <a:pt x="6449878" y="0"/>
                </a:lnTo>
                <a:lnTo>
                  <a:pt x="6449878" y="6449878"/>
                </a:lnTo>
                <a:lnTo>
                  <a:pt x="0" y="6449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>
            <a:hlinkClick r:id="rId4"/>
          </p:cNvPr>
          <p:cNvSpPr/>
          <p:nvPr/>
        </p:nvSpPr>
        <p:spPr>
          <a:xfrm rot="-419150">
            <a:off x="11034543" y="1732496"/>
            <a:ext cx="6766999" cy="5942595"/>
          </a:xfrm>
          <a:custGeom>
            <a:avLst/>
            <a:gdLst/>
            <a:ahLst/>
            <a:cxnLst/>
            <a:rect l="l" t="t" r="r" b="b"/>
            <a:pathLst>
              <a:path w="6766999" h="5942595">
                <a:moveTo>
                  <a:pt x="0" y="0"/>
                </a:moveTo>
                <a:lnTo>
                  <a:pt x="6766999" y="0"/>
                </a:lnTo>
                <a:lnTo>
                  <a:pt x="6766999" y="5942595"/>
                </a:lnTo>
                <a:lnTo>
                  <a:pt x="0" y="5942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59" r="-1359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>
            <a:off x="13059619" y="6015366"/>
            <a:ext cx="4913194" cy="4114800"/>
          </a:xfrm>
          <a:custGeom>
            <a:avLst/>
            <a:gdLst/>
            <a:ahLst/>
            <a:cxnLst/>
            <a:rect l="l" t="t" r="r" b="b"/>
            <a:pathLst>
              <a:path w="4913194" h="4114800">
                <a:moveTo>
                  <a:pt x="0" y="0"/>
                </a:moveTo>
                <a:lnTo>
                  <a:pt x="4913194" y="0"/>
                </a:lnTo>
                <a:lnTo>
                  <a:pt x="49131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Freeform 16"/>
          <p:cNvSpPr/>
          <p:nvPr/>
        </p:nvSpPr>
        <p:spPr>
          <a:xfrm>
            <a:off x="626362" y="3805560"/>
            <a:ext cx="1271327" cy="1329492"/>
          </a:xfrm>
          <a:custGeom>
            <a:avLst/>
            <a:gdLst/>
            <a:ahLst/>
            <a:cxnLst/>
            <a:rect l="l" t="t" r="r" b="b"/>
            <a:pathLst>
              <a:path w="1271327" h="1329492">
                <a:moveTo>
                  <a:pt x="0" y="0"/>
                </a:moveTo>
                <a:lnTo>
                  <a:pt x="1271327" y="0"/>
                </a:lnTo>
                <a:lnTo>
                  <a:pt x="1271327" y="1329492"/>
                </a:lnTo>
                <a:lnTo>
                  <a:pt x="0" y="13294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585532" y="5288821"/>
            <a:ext cx="1495563" cy="1037547"/>
          </a:xfrm>
          <a:custGeom>
            <a:avLst/>
            <a:gdLst/>
            <a:ahLst/>
            <a:cxnLst/>
            <a:rect l="l" t="t" r="r" b="b"/>
            <a:pathLst>
              <a:path w="1495563" h="1037547">
                <a:moveTo>
                  <a:pt x="0" y="0"/>
                </a:moveTo>
                <a:lnTo>
                  <a:pt x="1495563" y="0"/>
                </a:lnTo>
                <a:lnTo>
                  <a:pt x="1495563" y="1037547"/>
                </a:lnTo>
                <a:lnTo>
                  <a:pt x="0" y="10375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Freeform 18"/>
          <p:cNvSpPr/>
          <p:nvPr/>
        </p:nvSpPr>
        <p:spPr>
          <a:xfrm>
            <a:off x="775558" y="6478768"/>
            <a:ext cx="972934" cy="972934"/>
          </a:xfrm>
          <a:custGeom>
            <a:avLst/>
            <a:gdLst/>
            <a:ahLst/>
            <a:cxnLst/>
            <a:rect l="l" t="t" r="r" b="b"/>
            <a:pathLst>
              <a:path w="972934" h="972934">
                <a:moveTo>
                  <a:pt x="0" y="0"/>
                </a:moveTo>
                <a:lnTo>
                  <a:pt x="972934" y="0"/>
                </a:lnTo>
                <a:lnTo>
                  <a:pt x="972934" y="972934"/>
                </a:lnTo>
                <a:lnTo>
                  <a:pt x="0" y="97293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Freeform 19"/>
          <p:cNvSpPr/>
          <p:nvPr/>
        </p:nvSpPr>
        <p:spPr>
          <a:xfrm>
            <a:off x="804997" y="7670777"/>
            <a:ext cx="914057" cy="767808"/>
          </a:xfrm>
          <a:custGeom>
            <a:avLst/>
            <a:gdLst/>
            <a:ahLst/>
            <a:cxnLst/>
            <a:rect l="l" t="t" r="r" b="b"/>
            <a:pathLst>
              <a:path w="914057" h="767808">
                <a:moveTo>
                  <a:pt x="0" y="0"/>
                </a:moveTo>
                <a:lnTo>
                  <a:pt x="914057" y="0"/>
                </a:lnTo>
                <a:lnTo>
                  <a:pt x="914057" y="767808"/>
                </a:lnTo>
                <a:lnTo>
                  <a:pt x="0" y="7678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0" name="Freeform 20"/>
          <p:cNvSpPr/>
          <p:nvPr/>
        </p:nvSpPr>
        <p:spPr>
          <a:xfrm>
            <a:off x="894943" y="8657660"/>
            <a:ext cx="856397" cy="863957"/>
          </a:xfrm>
          <a:custGeom>
            <a:avLst/>
            <a:gdLst/>
            <a:ahLst/>
            <a:cxnLst/>
            <a:rect l="l" t="t" r="r" b="b"/>
            <a:pathLst>
              <a:path w="856397" h="863957">
                <a:moveTo>
                  <a:pt x="0" y="0"/>
                </a:moveTo>
                <a:lnTo>
                  <a:pt x="856397" y="0"/>
                </a:lnTo>
                <a:lnTo>
                  <a:pt x="856397" y="863957"/>
                </a:lnTo>
                <a:lnTo>
                  <a:pt x="0" y="86395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TextBox 21"/>
          <p:cNvSpPr txBox="1"/>
          <p:nvPr/>
        </p:nvSpPr>
        <p:spPr>
          <a:xfrm>
            <a:off x="310143" y="431802"/>
            <a:ext cx="6160329" cy="596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01569D"/>
                </a:solidFill>
                <a:latin typeface="League Spartan"/>
              </a:rPr>
              <a:t>Current Linkedin Analysis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85532" y="1534908"/>
            <a:ext cx="4241071" cy="1444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6962" lvl="1" indent="-298481" algn="just">
              <a:lnSpc>
                <a:spcPts val="3870"/>
              </a:lnSpc>
              <a:buFont typeface="Arial"/>
              <a:buChar char="•"/>
            </a:pPr>
            <a:r>
              <a:rPr lang="en-US" sz="2764">
                <a:solidFill>
                  <a:srgbClr val="000000"/>
                </a:solidFill>
                <a:latin typeface="Blinker"/>
              </a:rPr>
              <a:t>No posts published yet.</a:t>
            </a:r>
          </a:p>
          <a:p>
            <a:pPr marL="596962" lvl="1" indent="-298481" algn="just">
              <a:lnSpc>
                <a:spcPts val="3870"/>
              </a:lnSpc>
              <a:buFont typeface="Arial"/>
              <a:buChar char="•"/>
            </a:pPr>
            <a:r>
              <a:rPr lang="en-US" sz="2764">
                <a:solidFill>
                  <a:srgbClr val="000000"/>
                </a:solidFill>
                <a:latin typeface="Blinker"/>
              </a:rPr>
              <a:t>Data not updated.</a:t>
            </a:r>
          </a:p>
          <a:p>
            <a:pPr marL="0" lvl="0" indent="0" algn="just">
              <a:lnSpc>
                <a:spcPts val="3870"/>
              </a:lnSpc>
            </a:pPr>
            <a:endParaRPr lang="en-US" sz="2764">
              <a:solidFill>
                <a:srgbClr val="000000"/>
              </a:solidFill>
              <a:latin typeface="Blinker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85532" y="3129376"/>
            <a:ext cx="10498292" cy="596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01569D"/>
                </a:solidFill>
                <a:latin typeface="League Spartan"/>
              </a:rPr>
              <a:t>How improve our LinkedIn presence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97689" y="3988212"/>
            <a:ext cx="8800591" cy="958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6962" lvl="1" indent="-298481" algn="just">
              <a:lnSpc>
                <a:spcPts val="3870"/>
              </a:lnSpc>
              <a:buFont typeface="Arial"/>
              <a:buChar char="•"/>
            </a:pPr>
            <a:r>
              <a:rPr lang="en-US" sz="2764">
                <a:solidFill>
                  <a:srgbClr val="000000"/>
                </a:solidFill>
                <a:latin typeface="Blinker"/>
              </a:rPr>
              <a:t>The 80-20 Rule </a:t>
            </a:r>
            <a:r>
              <a:rPr lang="en-US" sz="2764">
                <a:solidFill>
                  <a:srgbClr val="616664"/>
                </a:solidFill>
                <a:latin typeface="Blinker"/>
              </a:rPr>
              <a:t>( 80% engaging with others' content, 20% sharing our own for growth 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97689" y="5542672"/>
            <a:ext cx="4241071" cy="472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6962" lvl="1" indent="-298481" algn="just">
              <a:lnSpc>
                <a:spcPts val="3870"/>
              </a:lnSpc>
              <a:buFont typeface="Arial"/>
              <a:buChar char="•"/>
            </a:pPr>
            <a:r>
              <a:rPr lang="en-US" sz="2764">
                <a:solidFill>
                  <a:srgbClr val="000000"/>
                </a:solidFill>
                <a:latin typeface="Blinker"/>
              </a:rPr>
              <a:t>Post, Post, Post !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88164" y="6728213"/>
            <a:ext cx="5716210" cy="472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6962" lvl="1" indent="-298481" algn="just">
              <a:lnSpc>
                <a:spcPts val="3870"/>
              </a:lnSpc>
              <a:buFont typeface="Arial"/>
              <a:buChar char="•"/>
            </a:pPr>
            <a:r>
              <a:rPr lang="en-US" sz="2764">
                <a:solidFill>
                  <a:srgbClr val="000000"/>
                </a:solidFill>
                <a:latin typeface="Blinker"/>
              </a:rPr>
              <a:t>Keep company data updated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97689" y="7791647"/>
            <a:ext cx="5716210" cy="472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6962" lvl="1" indent="-298481" algn="just">
              <a:lnSpc>
                <a:spcPts val="3870"/>
              </a:lnSpc>
              <a:buFont typeface="Arial"/>
              <a:buChar char="•"/>
            </a:pPr>
            <a:r>
              <a:rPr lang="en-US" sz="2764">
                <a:solidFill>
                  <a:srgbClr val="000000"/>
                </a:solidFill>
                <a:latin typeface="Blinker"/>
              </a:rPr>
              <a:t>Monitor analytics for adjustments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68498" y="8792401"/>
            <a:ext cx="5716210" cy="472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6962" lvl="1" indent="-298481" algn="just">
              <a:lnSpc>
                <a:spcPts val="3870"/>
              </a:lnSpc>
              <a:buFont typeface="Arial"/>
              <a:buChar char="•"/>
            </a:pPr>
            <a:r>
              <a:rPr lang="en-US" sz="2764">
                <a:solidFill>
                  <a:srgbClr val="000000"/>
                </a:solidFill>
                <a:latin typeface="Blinker"/>
              </a:rPr>
              <a:t>Consider LinkedIn ads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64995" y="0"/>
            <a:ext cx="7723005" cy="1028700"/>
            <a:chOff x="0" y="0"/>
            <a:chExt cx="3362650" cy="4479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62650" cy="447903"/>
            </a:xfrm>
            <a:custGeom>
              <a:avLst/>
              <a:gdLst/>
              <a:ahLst/>
              <a:cxnLst/>
              <a:rect l="l" t="t" r="r" b="b"/>
              <a:pathLst>
                <a:path w="3362650" h="447903">
                  <a:moveTo>
                    <a:pt x="3159450" y="0"/>
                  </a:moveTo>
                  <a:lnTo>
                    <a:pt x="0" y="0"/>
                  </a:lnTo>
                  <a:lnTo>
                    <a:pt x="203200" y="447903"/>
                  </a:lnTo>
                  <a:lnTo>
                    <a:pt x="3362650" y="447903"/>
                  </a:lnTo>
                  <a:lnTo>
                    <a:pt x="3159450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3159450" cy="4860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011458">
            <a:off x="5439773" y="1382382"/>
            <a:ext cx="1850118" cy="2842750"/>
          </a:xfrm>
          <a:custGeom>
            <a:avLst/>
            <a:gdLst/>
            <a:ahLst/>
            <a:cxnLst/>
            <a:rect l="l" t="t" r="r" b="b"/>
            <a:pathLst>
              <a:path w="1850118" h="2842750">
                <a:moveTo>
                  <a:pt x="0" y="0"/>
                </a:moveTo>
                <a:lnTo>
                  <a:pt x="1850118" y="0"/>
                </a:lnTo>
                <a:lnTo>
                  <a:pt x="1850118" y="2842750"/>
                </a:lnTo>
                <a:lnTo>
                  <a:pt x="0" y="284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>
            <a:off x="647840" y="1429876"/>
            <a:ext cx="4133346" cy="2455209"/>
            <a:chOff x="0" y="0"/>
            <a:chExt cx="1626028" cy="9658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6028" cy="965861"/>
            </a:xfrm>
            <a:custGeom>
              <a:avLst/>
              <a:gdLst/>
              <a:ahLst/>
              <a:cxnLst/>
              <a:rect l="l" t="t" r="r" b="b"/>
              <a:pathLst>
                <a:path w="1626028" h="965861">
                  <a:moveTo>
                    <a:pt x="0" y="0"/>
                  </a:moveTo>
                  <a:lnTo>
                    <a:pt x="1626028" y="0"/>
                  </a:lnTo>
                  <a:lnTo>
                    <a:pt x="1626028" y="965861"/>
                  </a:lnTo>
                  <a:lnTo>
                    <a:pt x="0" y="96586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26028" cy="1003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5049" y="1701789"/>
            <a:ext cx="4852470" cy="684774"/>
            <a:chOff x="0" y="0"/>
            <a:chExt cx="1908926" cy="2693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08927" cy="269385"/>
            </a:xfrm>
            <a:custGeom>
              <a:avLst/>
              <a:gdLst/>
              <a:ahLst/>
              <a:cxnLst/>
              <a:rect l="l" t="t" r="r" b="b"/>
              <a:pathLst>
                <a:path w="1908927" h="269385">
                  <a:moveTo>
                    <a:pt x="0" y="0"/>
                  </a:moveTo>
                  <a:lnTo>
                    <a:pt x="1908927" y="0"/>
                  </a:lnTo>
                  <a:lnTo>
                    <a:pt x="1908927" y="269385"/>
                  </a:lnTo>
                  <a:lnTo>
                    <a:pt x="0" y="269385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08926" cy="307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7840" y="4291676"/>
            <a:ext cx="4133346" cy="2455209"/>
            <a:chOff x="0" y="0"/>
            <a:chExt cx="1626028" cy="96586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26028" cy="965861"/>
            </a:xfrm>
            <a:custGeom>
              <a:avLst/>
              <a:gdLst/>
              <a:ahLst/>
              <a:cxnLst/>
              <a:rect l="l" t="t" r="r" b="b"/>
              <a:pathLst>
                <a:path w="1626028" h="965861">
                  <a:moveTo>
                    <a:pt x="0" y="0"/>
                  </a:moveTo>
                  <a:lnTo>
                    <a:pt x="1626028" y="0"/>
                  </a:lnTo>
                  <a:lnTo>
                    <a:pt x="1626028" y="965861"/>
                  </a:lnTo>
                  <a:lnTo>
                    <a:pt x="0" y="96586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626028" cy="1003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5049" y="4563589"/>
            <a:ext cx="4852470" cy="684774"/>
            <a:chOff x="0" y="0"/>
            <a:chExt cx="1908926" cy="26938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08927" cy="269385"/>
            </a:xfrm>
            <a:custGeom>
              <a:avLst/>
              <a:gdLst/>
              <a:ahLst/>
              <a:cxnLst/>
              <a:rect l="l" t="t" r="r" b="b"/>
              <a:pathLst>
                <a:path w="1908927" h="269385">
                  <a:moveTo>
                    <a:pt x="0" y="0"/>
                  </a:moveTo>
                  <a:lnTo>
                    <a:pt x="1908927" y="0"/>
                  </a:lnTo>
                  <a:lnTo>
                    <a:pt x="1908927" y="269385"/>
                  </a:lnTo>
                  <a:lnTo>
                    <a:pt x="0" y="269385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908926" cy="307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47840" y="7153476"/>
            <a:ext cx="4133346" cy="2455209"/>
            <a:chOff x="0" y="0"/>
            <a:chExt cx="1626028" cy="9658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26028" cy="965861"/>
            </a:xfrm>
            <a:custGeom>
              <a:avLst/>
              <a:gdLst/>
              <a:ahLst/>
              <a:cxnLst/>
              <a:rect l="l" t="t" r="r" b="b"/>
              <a:pathLst>
                <a:path w="1626028" h="965861">
                  <a:moveTo>
                    <a:pt x="0" y="0"/>
                  </a:moveTo>
                  <a:lnTo>
                    <a:pt x="1626028" y="0"/>
                  </a:lnTo>
                  <a:lnTo>
                    <a:pt x="1626028" y="965861"/>
                  </a:lnTo>
                  <a:lnTo>
                    <a:pt x="0" y="96586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626028" cy="1003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5049" y="7425389"/>
            <a:ext cx="4852470" cy="708428"/>
            <a:chOff x="0" y="0"/>
            <a:chExt cx="1908926" cy="2786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08927" cy="278690"/>
            </a:xfrm>
            <a:custGeom>
              <a:avLst/>
              <a:gdLst/>
              <a:ahLst/>
              <a:cxnLst/>
              <a:rect l="l" t="t" r="r" b="b"/>
              <a:pathLst>
                <a:path w="1908927" h="278690">
                  <a:moveTo>
                    <a:pt x="0" y="0"/>
                  </a:moveTo>
                  <a:lnTo>
                    <a:pt x="1908927" y="0"/>
                  </a:lnTo>
                  <a:lnTo>
                    <a:pt x="1908927" y="278690"/>
                  </a:lnTo>
                  <a:lnTo>
                    <a:pt x="0" y="278690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908926" cy="316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16316" y="1477369"/>
            <a:ext cx="4133346" cy="2455209"/>
            <a:chOff x="0" y="0"/>
            <a:chExt cx="1626028" cy="96586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26028" cy="965861"/>
            </a:xfrm>
            <a:custGeom>
              <a:avLst/>
              <a:gdLst/>
              <a:ahLst/>
              <a:cxnLst/>
              <a:rect l="l" t="t" r="r" b="b"/>
              <a:pathLst>
                <a:path w="1626028" h="965861">
                  <a:moveTo>
                    <a:pt x="0" y="0"/>
                  </a:moveTo>
                  <a:lnTo>
                    <a:pt x="1626028" y="0"/>
                  </a:lnTo>
                  <a:lnTo>
                    <a:pt x="1626028" y="965861"/>
                  </a:lnTo>
                  <a:lnTo>
                    <a:pt x="0" y="96586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626028" cy="1003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153525" y="1749282"/>
            <a:ext cx="4852470" cy="684774"/>
            <a:chOff x="0" y="0"/>
            <a:chExt cx="1908926" cy="26938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08927" cy="269385"/>
            </a:xfrm>
            <a:custGeom>
              <a:avLst/>
              <a:gdLst/>
              <a:ahLst/>
              <a:cxnLst/>
              <a:rect l="l" t="t" r="r" b="b"/>
              <a:pathLst>
                <a:path w="1908927" h="269385">
                  <a:moveTo>
                    <a:pt x="0" y="0"/>
                  </a:moveTo>
                  <a:lnTo>
                    <a:pt x="1908927" y="0"/>
                  </a:lnTo>
                  <a:lnTo>
                    <a:pt x="1908927" y="269385"/>
                  </a:lnTo>
                  <a:lnTo>
                    <a:pt x="0" y="269385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908926" cy="307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516316" y="4339170"/>
            <a:ext cx="4133346" cy="2455209"/>
            <a:chOff x="0" y="0"/>
            <a:chExt cx="1626028" cy="96586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26028" cy="965861"/>
            </a:xfrm>
            <a:custGeom>
              <a:avLst/>
              <a:gdLst/>
              <a:ahLst/>
              <a:cxnLst/>
              <a:rect l="l" t="t" r="r" b="b"/>
              <a:pathLst>
                <a:path w="1626028" h="965861">
                  <a:moveTo>
                    <a:pt x="0" y="0"/>
                  </a:moveTo>
                  <a:lnTo>
                    <a:pt x="1626028" y="0"/>
                  </a:lnTo>
                  <a:lnTo>
                    <a:pt x="1626028" y="965861"/>
                  </a:lnTo>
                  <a:lnTo>
                    <a:pt x="0" y="96586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626028" cy="1003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153525" y="4611082"/>
            <a:ext cx="4852470" cy="684774"/>
            <a:chOff x="0" y="0"/>
            <a:chExt cx="1908926" cy="26938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08927" cy="269385"/>
            </a:xfrm>
            <a:custGeom>
              <a:avLst/>
              <a:gdLst/>
              <a:ahLst/>
              <a:cxnLst/>
              <a:rect l="l" t="t" r="r" b="b"/>
              <a:pathLst>
                <a:path w="1908927" h="269385">
                  <a:moveTo>
                    <a:pt x="0" y="0"/>
                  </a:moveTo>
                  <a:lnTo>
                    <a:pt x="1908927" y="0"/>
                  </a:lnTo>
                  <a:lnTo>
                    <a:pt x="1908927" y="269385"/>
                  </a:lnTo>
                  <a:lnTo>
                    <a:pt x="0" y="269385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908926" cy="307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516316" y="7200970"/>
            <a:ext cx="4133346" cy="2455209"/>
            <a:chOff x="0" y="0"/>
            <a:chExt cx="1626028" cy="96586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626028" cy="965861"/>
            </a:xfrm>
            <a:custGeom>
              <a:avLst/>
              <a:gdLst/>
              <a:ahLst/>
              <a:cxnLst/>
              <a:rect l="l" t="t" r="r" b="b"/>
              <a:pathLst>
                <a:path w="1626028" h="965861">
                  <a:moveTo>
                    <a:pt x="0" y="0"/>
                  </a:moveTo>
                  <a:lnTo>
                    <a:pt x="1626028" y="0"/>
                  </a:lnTo>
                  <a:lnTo>
                    <a:pt x="1626028" y="965861"/>
                  </a:lnTo>
                  <a:lnTo>
                    <a:pt x="0" y="965861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626028" cy="1003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153525" y="7472882"/>
            <a:ext cx="4852470" cy="708428"/>
            <a:chOff x="0" y="0"/>
            <a:chExt cx="1908926" cy="27869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908927" cy="278690"/>
            </a:xfrm>
            <a:custGeom>
              <a:avLst/>
              <a:gdLst/>
              <a:ahLst/>
              <a:cxnLst/>
              <a:rect l="l" t="t" r="r" b="b"/>
              <a:pathLst>
                <a:path w="1908927" h="278690">
                  <a:moveTo>
                    <a:pt x="0" y="0"/>
                  </a:moveTo>
                  <a:lnTo>
                    <a:pt x="1908927" y="0"/>
                  </a:lnTo>
                  <a:lnTo>
                    <a:pt x="1908927" y="278690"/>
                  </a:lnTo>
                  <a:lnTo>
                    <a:pt x="0" y="278690"/>
                  </a:ln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908926" cy="316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>
            <a:off x="5439773" y="7539139"/>
            <a:ext cx="3351683" cy="1473169"/>
          </a:xfrm>
          <a:custGeom>
            <a:avLst/>
            <a:gdLst/>
            <a:ahLst/>
            <a:cxnLst/>
            <a:rect l="l" t="t" r="r" b="b"/>
            <a:pathLst>
              <a:path w="3351683" h="1473169">
                <a:moveTo>
                  <a:pt x="0" y="0"/>
                </a:moveTo>
                <a:lnTo>
                  <a:pt x="3351683" y="0"/>
                </a:lnTo>
                <a:lnTo>
                  <a:pt x="3351683" y="1473169"/>
                </a:lnTo>
                <a:lnTo>
                  <a:pt x="0" y="1473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3" name="Freeform 43"/>
          <p:cNvSpPr/>
          <p:nvPr/>
        </p:nvSpPr>
        <p:spPr>
          <a:xfrm>
            <a:off x="5219041" y="2542030"/>
            <a:ext cx="3382875" cy="1008142"/>
          </a:xfrm>
          <a:custGeom>
            <a:avLst/>
            <a:gdLst/>
            <a:ahLst/>
            <a:cxnLst/>
            <a:rect l="l" t="t" r="r" b="b"/>
            <a:pathLst>
              <a:path w="3382875" h="1008142">
                <a:moveTo>
                  <a:pt x="0" y="0"/>
                </a:moveTo>
                <a:lnTo>
                  <a:pt x="3382875" y="0"/>
                </a:lnTo>
                <a:lnTo>
                  <a:pt x="3382875" y="1008141"/>
                </a:lnTo>
                <a:lnTo>
                  <a:pt x="0" y="1008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4" name="Freeform 44"/>
          <p:cNvSpPr/>
          <p:nvPr/>
        </p:nvSpPr>
        <p:spPr>
          <a:xfrm>
            <a:off x="15233308" y="5030040"/>
            <a:ext cx="2804015" cy="1557538"/>
          </a:xfrm>
          <a:custGeom>
            <a:avLst/>
            <a:gdLst/>
            <a:ahLst/>
            <a:cxnLst/>
            <a:rect l="l" t="t" r="r" b="b"/>
            <a:pathLst>
              <a:path w="2804015" h="1557538">
                <a:moveTo>
                  <a:pt x="0" y="0"/>
                </a:moveTo>
                <a:lnTo>
                  <a:pt x="2804015" y="0"/>
                </a:lnTo>
                <a:lnTo>
                  <a:pt x="2804015" y="1557538"/>
                </a:lnTo>
                <a:lnTo>
                  <a:pt x="0" y="15575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5" name="Freeform 45"/>
          <p:cNvSpPr/>
          <p:nvPr/>
        </p:nvSpPr>
        <p:spPr>
          <a:xfrm rot="-1170101">
            <a:off x="14409508" y="4480796"/>
            <a:ext cx="1647600" cy="2330306"/>
          </a:xfrm>
          <a:custGeom>
            <a:avLst/>
            <a:gdLst/>
            <a:ahLst/>
            <a:cxnLst/>
            <a:rect l="l" t="t" r="r" b="b"/>
            <a:pathLst>
              <a:path w="1647600" h="2330306">
                <a:moveTo>
                  <a:pt x="0" y="0"/>
                </a:moveTo>
                <a:lnTo>
                  <a:pt x="1647600" y="0"/>
                </a:lnTo>
                <a:lnTo>
                  <a:pt x="1647600" y="2330306"/>
                </a:lnTo>
                <a:lnTo>
                  <a:pt x="0" y="23303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6" name="Freeform 46"/>
          <p:cNvSpPr/>
          <p:nvPr/>
        </p:nvSpPr>
        <p:spPr>
          <a:xfrm>
            <a:off x="5994716" y="8562310"/>
            <a:ext cx="3335229" cy="1010557"/>
          </a:xfrm>
          <a:custGeom>
            <a:avLst/>
            <a:gdLst/>
            <a:ahLst/>
            <a:cxnLst/>
            <a:rect l="l" t="t" r="r" b="b"/>
            <a:pathLst>
              <a:path w="3335229" h="1010557">
                <a:moveTo>
                  <a:pt x="0" y="0"/>
                </a:moveTo>
                <a:lnTo>
                  <a:pt x="3335230" y="0"/>
                </a:lnTo>
                <a:lnTo>
                  <a:pt x="3335230" y="1010557"/>
                </a:lnTo>
                <a:lnTo>
                  <a:pt x="0" y="101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15" t="-4424" r="-121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7" name="Freeform 47"/>
          <p:cNvSpPr/>
          <p:nvPr/>
        </p:nvSpPr>
        <p:spPr>
          <a:xfrm rot="689980">
            <a:off x="15639592" y="4344049"/>
            <a:ext cx="809088" cy="919418"/>
          </a:xfrm>
          <a:custGeom>
            <a:avLst/>
            <a:gdLst/>
            <a:ahLst/>
            <a:cxnLst/>
            <a:rect l="l" t="t" r="r" b="b"/>
            <a:pathLst>
              <a:path w="809088" h="919418">
                <a:moveTo>
                  <a:pt x="0" y="0"/>
                </a:moveTo>
                <a:lnTo>
                  <a:pt x="809088" y="0"/>
                </a:lnTo>
                <a:lnTo>
                  <a:pt x="809088" y="919417"/>
                </a:lnTo>
                <a:lnTo>
                  <a:pt x="0" y="9194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8" name="Freeform 48"/>
          <p:cNvSpPr/>
          <p:nvPr/>
        </p:nvSpPr>
        <p:spPr>
          <a:xfrm>
            <a:off x="14057824" y="7598556"/>
            <a:ext cx="2565518" cy="1827932"/>
          </a:xfrm>
          <a:custGeom>
            <a:avLst/>
            <a:gdLst/>
            <a:ahLst/>
            <a:cxnLst/>
            <a:rect l="l" t="t" r="r" b="b"/>
            <a:pathLst>
              <a:path w="2565518" h="1827932">
                <a:moveTo>
                  <a:pt x="0" y="0"/>
                </a:moveTo>
                <a:lnTo>
                  <a:pt x="2565518" y="0"/>
                </a:lnTo>
                <a:lnTo>
                  <a:pt x="2565518" y="1827932"/>
                </a:lnTo>
                <a:lnTo>
                  <a:pt x="0" y="18279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9" name="Freeform 49"/>
          <p:cNvSpPr/>
          <p:nvPr/>
        </p:nvSpPr>
        <p:spPr>
          <a:xfrm>
            <a:off x="16623342" y="7809125"/>
            <a:ext cx="1407105" cy="1617362"/>
          </a:xfrm>
          <a:custGeom>
            <a:avLst/>
            <a:gdLst/>
            <a:ahLst/>
            <a:cxnLst/>
            <a:rect l="l" t="t" r="r" b="b"/>
            <a:pathLst>
              <a:path w="1407105" h="1617362">
                <a:moveTo>
                  <a:pt x="0" y="0"/>
                </a:moveTo>
                <a:lnTo>
                  <a:pt x="1407106" y="0"/>
                </a:lnTo>
                <a:lnTo>
                  <a:pt x="1407106" y="1617363"/>
                </a:lnTo>
                <a:lnTo>
                  <a:pt x="0" y="161736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0" name="Freeform 50"/>
          <p:cNvSpPr/>
          <p:nvPr/>
        </p:nvSpPr>
        <p:spPr>
          <a:xfrm>
            <a:off x="14327263" y="2272738"/>
            <a:ext cx="1716873" cy="1369206"/>
          </a:xfrm>
          <a:custGeom>
            <a:avLst/>
            <a:gdLst/>
            <a:ahLst/>
            <a:cxnLst/>
            <a:rect l="l" t="t" r="r" b="b"/>
            <a:pathLst>
              <a:path w="1716873" h="1369206">
                <a:moveTo>
                  <a:pt x="0" y="0"/>
                </a:moveTo>
                <a:lnTo>
                  <a:pt x="1716873" y="0"/>
                </a:lnTo>
                <a:lnTo>
                  <a:pt x="1716873" y="1369207"/>
                </a:lnTo>
                <a:lnTo>
                  <a:pt x="0" y="13692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1" name="Freeform 51"/>
          <p:cNvSpPr/>
          <p:nvPr/>
        </p:nvSpPr>
        <p:spPr>
          <a:xfrm rot="567941">
            <a:off x="15550724" y="1600789"/>
            <a:ext cx="2262625" cy="2223700"/>
          </a:xfrm>
          <a:custGeom>
            <a:avLst/>
            <a:gdLst/>
            <a:ahLst/>
            <a:cxnLst/>
            <a:rect l="l" t="t" r="r" b="b"/>
            <a:pathLst>
              <a:path w="2262625" h="2223700">
                <a:moveTo>
                  <a:pt x="0" y="0"/>
                </a:moveTo>
                <a:lnTo>
                  <a:pt x="2262625" y="0"/>
                </a:lnTo>
                <a:lnTo>
                  <a:pt x="2262625" y="2223701"/>
                </a:lnTo>
                <a:lnTo>
                  <a:pt x="0" y="222370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r="-11846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2" name="Freeform 52"/>
          <p:cNvSpPr/>
          <p:nvPr/>
        </p:nvSpPr>
        <p:spPr>
          <a:xfrm>
            <a:off x="4928410" y="5295856"/>
            <a:ext cx="2551842" cy="1418845"/>
          </a:xfrm>
          <a:custGeom>
            <a:avLst/>
            <a:gdLst/>
            <a:ahLst/>
            <a:cxnLst/>
            <a:rect l="l" t="t" r="r" b="b"/>
            <a:pathLst>
              <a:path w="2551842" h="1418845">
                <a:moveTo>
                  <a:pt x="0" y="0"/>
                </a:moveTo>
                <a:lnTo>
                  <a:pt x="2551842" y="0"/>
                </a:lnTo>
                <a:lnTo>
                  <a:pt x="2551842" y="1418845"/>
                </a:lnTo>
                <a:lnTo>
                  <a:pt x="0" y="141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3" name="Freeform 53"/>
          <p:cNvSpPr/>
          <p:nvPr/>
        </p:nvSpPr>
        <p:spPr>
          <a:xfrm rot="-363696">
            <a:off x="6479747" y="5420944"/>
            <a:ext cx="2451387" cy="1553443"/>
          </a:xfrm>
          <a:custGeom>
            <a:avLst/>
            <a:gdLst/>
            <a:ahLst/>
            <a:cxnLst/>
            <a:rect l="l" t="t" r="r" b="b"/>
            <a:pathLst>
              <a:path w="2451387" h="1553443">
                <a:moveTo>
                  <a:pt x="0" y="0"/>
                </a:moveTo>
                <a:lnTo>
                  <a:pt x="2451387" y="0"/>
                </a:lnTo>
                <a:lnTo>
                  <a:pt x="2451387" y="1553443"/>
                </a:lnTo>
                <a:lnTo>
                  <a:pt x="0" y="15534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4" name="TextBox 54"/>
          <p:cNvSpPr txBox="1"/>
          <p:nvPr/>
        </p:nvSpPr>
        <p:spPr>
          <a:xfrm>
            <a:off x="587303" y="1748863"/>
            <a:ext cx="380656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Frequency and Formats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37474" y="2577062"/>
            <a:ext cx="365639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Blinker"/>
              </a:rPr>
              <a:t>3 blogs, 2 articles weekly.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00482" y="459942"/>
            <a:ext cx="9878583" cy="755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01569D"/>
                </a:solidFill>
                <a:latin typeface="League Spartan"/>
              </a:rPr>
              <a:t>Our Next Content Creation Plan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04099" y="4610187"/>
            <a:ext cx="4581201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New Offerings and Updates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63849" y="5343612"/>
            <a:ext cx="3894870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Blinker"/>
              </a:rPr>
              <a:t>Flexible uploads for new offerings, achievements, and events.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75524" y="7472464"/>
            <a:ext cx="485247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Website Banners and Updates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37474" y="8300662"/>
            <a:ext cx="365639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Blinker"/>
              </a:rPr>
              <a:t>Regular updates for website banners.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988830" y="1796357"/>
            <a:ext cx="520091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Data Updates Across Platform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742038" y="2609855"/>
            <a:ext cx="365639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Blinker"/>
              </a:rPr>
              <a:t>Ensure data accuracy and relevance across platforms.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172575" y="4657681"/>
            <a:ext cx="4581201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Corporate Presentations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632325" y="5391106"/>
            <a:ext cx="3894870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Blinker"/>
              </a:rPr>
              <a:t>Upload corporate presentations and offerings PPTs.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9144000" y="7519957"/>
            <a:ext cx="485247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Blinker"/>
              </a:rPr>
              <a:t>SEO Optimization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9605950" y="8348156"/>
            <a:ext cx="365639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Blinker"/>
              </a:rPr>
              <a:t>Regular changes for improved SEO.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56040" y="27040"/>
            <a:ext cx="2331960" cy="1001660"/>
            <a:chOff x="0" y="0"/>
            <a:chExt cx="1419207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9207" cy="609600"/>
            </a:xfrm>
            <a:custGeom>
              <a:avLst/>
              <a:gdLst/>
              <a:ahLst/>
              <a:cxnLst/>
              <a:rect l="l" t="t" r="r" b="b"/>
              <a:pathLst>
                <a:path w="1419207" h="609600">
                  <a:moveTo>
                    <a:pt x="203200" y="0"/>
                  </a:moveTo>
                  <a:lnTo>
                    <a:pt x="1419207" y="0"/>
                  </a:lnTo>
                  <a:lnTo>
                    <a:pt x="121600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121600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5966" y="9818118"/>
            <a:ext cx="15941685" cy="468882"/>
            <a:chOff x="0" y="0"/>
            <a:chExt cx="3408790" cy="100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08790" cy="100260"/>
            </a:xfrm>
            <a:custGeom>
              <a:avLst/>
              <a:gdLst/>
              <a:ahLst/>
              <a:cxnLst/>
              <a:rect l="l" t="t" r="r" b="b"/>
              <a:pathLst>
                <a:path w="3408790" h="100260">
                  <a:moveTo>
                    <a:pt x="3205590" y="0"/>
                  </a:moveTo>
                  <a:lnTo>
                    <a:pt x="0" y="0"/>
                  </a:lnTo>
                  <a:lnTo>
                    <a:pt x="203200" y="100260"/>
                  </a:lnTo>
                  <a:lnTo>
                    <a:pt x="3408790" y="100260"/>
                  </a:lnTo>
                  <a:lnTo>
                    <a:pt x="3205590" y="0"/>
                  </a:lnTo>
                  <a:close/>
                </a:path>
              </a:pathLst>
            </a:custGeom>
            <a:solidFill>
              <a:srgbClr val="01569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3205590" cy="138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723063" y="9057323"/>
            <a:ext cx="5564937" cy="1229677"/>
            <a:chOff x="0" y="0"/>
            <a:chExt cx="827729" cy="1829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27730" cy="182902"/>
            </a:xfrm>
            <a:custGeom>
              <a:avLst/>
              <a:gdLst/>
              <a:ahLst/>
              <a:cxnLst/>
              <a:rect l="l" t="t" r="r" b="b"/>
              <a:pathLst>
                <a:path w="827730" h="182902">
                  <a:moveTo>
                    <a:pt x="624530" y="0"/>
                  </a:moveTo>
                  <a:lnTo>
                    <a:pt x="0" y="0"/>
                  </a:lnTo>
                  <a:lnTo>
                    <a:pt x="203200" y="182902"/>
                  </a:lnTo>
                  <a:lnTo>
                    <a:pt x="827730" y="182902"/>
                  </a:lnTo>
                  <a:lnTo>
                    <a:pt x="624530" y="0"/>
                  </a:lnTo>
                  <a:close/>
                </a:path>
              </a:pathLst>
            </a:custGeom>
            <a:solidFill>
              <a:srgbClr val="359FDD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24529" cy="221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387430" y="5671970"/>
            <a:ext cx="2252098" cy="4114800"/>
          </a:xfrm>
          <a:custGeom>
            <a:avLst/>
            <a:gdLst/>
            <a:ahLst/>
            <a:cxnLst/>
            <a:rect l="l" t="t" r="r" b="b"/>
            <a:pathLst>
              <a:path w="2252098" h="4114800">
                <a:moveTo>
                  <a:pt x="0" y="0"/>
                </a:moveTo>
                <a:lnTo>
                  <a:pt x="2252098" y="0"/>
                </a:lnTo>
                <a:lnTo>
                  <a:pt x="22520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162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15597415" y="5445098"/>
            <a:ext cx="2055845" cy="4568544"/>
          </a:xfrm>
          <a:custGeom>
            <a:avLst/>
            <a:gdLst/>
            <a:ahLst/>
            <a:cxnLst/>
            <a:rect l="l" t="t" r="r" b="b"/>
            <a:pathLst>
              <a:path w="2055845" h="4568544">
                <a:moveTo>
                  <a:pt x="0" y="0"/>
                </a:moveTo>
                <a:lnTo>
                  <a:pt x="2055845" y="0"/>
                </a:lnTo>
                <a:lnTo>
                  <a:pt x="2055845" y="4568544"/>
                </a:lnTo>
                <a:lnTo>
                  <a:pt x="0" y="4568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 rot="-73088">
            <a:off x="11836597" y="3926025"/>
            <a:ext cx="6122241" cy="1379835"/>
          </a:xfrm>
          <a:custGeom>
            <a:avLst/>
            <a:gdLst/>
            <a:ahLst/>
            <a:cxnLst/>
            <a:rect l="l" t="t" r="r" b="b"/>
            <a:pathLst>
              <a:path w="6122241" h="1379835">
                <a:moveTo>
                  <a:pt x="0" y="0"/>
                </a:moveTo>
                <a:lnTo>
                  <a:pt x="6122241" y="0"/>
                </a:lnTo>
                <a:lnTo>
                  <a:pt x="6122241" y="1379835"/>
                </a:lnTo>
                <a:lnTo>
                  <a:pt x="0" y="13798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12428942" y="1477298"/>
            <a:ext cx="5543871" cy="2382132"/>
          </a:xfrm>
          <a:custGeom>
            <a:avLst/>
            <a:gdLst/>
            <a:ahLst/>
            <a:cxnLst/>
            <a:rect l="l" t="t" r="r" b="b"/>
            <a:pathLst>
              <a:path w="5543871" h="2382132">
                <a:moveTo>
                  <a:pt x="0" y="0"/>
                </a:moveTo>
                <a:lnTo>
                  <a:pt x="5543871" y="0"/>
                </a:lnTo>
                <a:lnTo>
                  <a:pt x="5543871" y="2382132"/>
                </a:lnTo>
                <a:lnTo>
                  <a:pt x="0" y="23821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TextBox 15"/>
          <p:cNvSpPr txBox="1"/>
          <p:nvPr/>
        </p:nvSpPr>
        <p:spPr>
          <a:xfrm>
            <a:off x="560532" y="422775"/>
            <a:ext cx="9878583" cy="755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</a:pPr>
            <a:r>
              <a:rPr lang="en-US" sz="4400">
                <a:solidFill>
                  <a:srgbClr val="01569D"/>
                </a:solidFill>
                <a:latin typeface="League Spartan"/>
              </a:rPr>
              <a:t>Personal Background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2672" y="2423889"/>
            <a:ext cx="12199221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Blinker"/>
              </a:rPr>
              <a:t>Founded multiple startups with a focus on e-commerce and online branding.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0532" y="3803955"/>
            <a:ext cx="11257105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Blinker"/>
              </a:rPr>
              <a:t>Successfully generated leads through content creation on websites and other platforms.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0532" y="5371593"/>
            <a:ext cx="1095037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Blinker"/>
              </a:rPr>
              <a:t>Managed YouTube channels with 170K and 5K subscribers, providing insights into social media algorithms and strategies."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625</Words>
  <Application>Microsoft Office PowerPoint</Application>
  <PresentationFormat>Custom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Blinker Bold</vt:lpstr>
      <vt:lpstr>Arial</vt:lpstr>
      <vt:lpstr>Blinker</vt:lpstr>
      <vt:lpstr>Merriweather</vt:lpstr>
      <vt:lpstr>League Spartan</vt:lpstr>
      <vt:lpstr>PT Serif</vt:lpstr>
      <vt:lpstr>Calibri</vt:lpstr>
      <vt:lpstr>Alata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modern company profile digital marketing business presentation</dc:title>
  <cp:lastModifiedBy>ABHISHEK DHIMAN</cp:lastModifiedBy>
  <cp:revision>3</cp:revision>
  <dcterms:created xsi:type="dcterms:W3CDTF">2006-08-16T00:00:00Z</dcterms:created>
  <dcterms:modified xsi:type="dcterms:W3CDTF">2024-02-27T08:09:06Z</dcterms:modified>
  <dc:identifier>DAF9ZTHJREA</dc:identifier>
</cp:coreProperties>
</file>